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0"/>
  </p:notesMasterIdLst>
  <p:sldIdLst>
    <p:sldId id="256" r:id="rId2"/>
    <p:sldId id="293" r:id="rId3"/>
    <p:sldId id="257" r:id="rId4"/>
    <p:sldId id="289" r:id="rId5"/>
    <p:sldId id="258" r:id="rId6"/>
    <p:sldId id="305" r:id="rId7"/>
    <p:sldId id="304" r:id="rId8"/>
    <p:sldId id="303" r:id="rId9"/>
    <p:sldId id="311" r:id="rId10"/>
    <p:sldId id="312" r:id="rId11"/>
    <p:sldId id="313" r:id="rId12"/>
    <p:sldId id="314" r:id="rId13"/>
    <p:sldId id="317" r:id="rId14"/>
    <p:sldId id="319" r:id="rId15"/>
    <p:sldId id="321" r:id="rId16"/>
    <p:sldId id="322" r:id="rId17"/>
    <p:sldId id="329" r:id="rId18"/>
    <p:sldId id="330" r:id="rId19"/>
    <p:sldId id="328" r:id="rId20"/>
    <p:sldId id="334" r:id="rId21"/>
    <p:sldId id="333" r:id="rId22"/>
    <p:sldId id="336" r:id="rId23"/>
    <p:sldId id="339" r:id="rId24"/>
    <p:sldId id="340" r:id="rId25"/>
    <p:sldId id="341" r:id="rId26"/>
    <p:sldId id="337" r:id="rId27"/>
    <p:sldId id="338" r:id="rId28"/>
    <p:sldId id="320" r:id="rId29"/>
  </p:sldIdLst>
  <p:sldSz cx="9144000" cy="5143500" type="screen16x9"/>
  <p:notesSz cx="6858000" cy="9144000"/>
  <p:embeddedFontLst>
    <p:embeddedFont>
      <p:font typeface="Roboto" panose="02000000000000000000" pitchFamily="2" charset="0"/>
      <p:regular r:id="rId31"/>
      <p:bold r:id="rId32"/>
      <p:italic r:id="rId33"/>
      <p:boldItalic r:id="rId3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3B442486-4114-408D-98C7-61B8471E00AD}">
          <p14:sldIdLst>
            <p14:sldId id="256"/>
            <p14:sldId id="293"/>
            <p14:sldId id="257"/>
            <p14:sldId id="289"/>
            <p14:sldId id="258"/>
            <p14:sldId id="305"/>
            <p14:sldId id="304"/>
            <p14:sldId id="303"/>
            <p14:sldId id="311"/>
            <p14:sldId id="312"/>
            <p14:sldId id="313"/>
            <p14:sldId id="314"/>
            <p14:sldId id="317"/>
            <p14:sldId id="319"/>
            <p14:sldId id="321"/>
            <p14:sldId id="322"/>
            <p14:sldId id="329"/>
            <p14:sldId id="330"/>
            <p14:sldId id="328"/>
            <p14:sldId id="334"/>
            <p14:sldId id="333"/>
            <p14:sldId id="336"/>
            <p14:sldId id="339"/>
            <p14:sldId id="340"/>
            <p14:sldId id="341"/>
            <p14:sldId id="337"/>
            <p14:sldId id="338"/>
            <p14:sldId id="320"/>
          </p14:sldIdLst>
        </p14:section>
        <p14:section name="Untitled Section" id="{F817C458-7A52-43B8-ADCB-ED81BA3CFE2C}">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Rg st="19" end="27"/>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428" autoAdjust="0"/>
    <p:restoredTop sz="94660"/>
  </p:normalViewPr>
  <p:slideViewPr>
    <p:cSldViewPr snapToGrid="0">
      <p:cViewPr varScale="1">
        <p:scale>
          <a:sx n="142" d="100"/>
          <a:sy n="142" d="100"/>
        </p:scale>
        <p:origin x="438"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3.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2.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3448470840"/>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576392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341524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648922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464bb851d1_0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464bb851d1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92672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464bb851d1_0_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464bb851d1_0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369657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263164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258754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286506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336999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85122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126628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grpSp>
        <p:nvGrpSpPr>
          <p:cNvPr id="10" name="Google Shape;10;p2"/>
          <p:cNvGrpSpPr/>
          <p:nvPr/>
        </p:nvGrpSpPr>
        <p:grpSpPr>
          <a:xfrm>
            <a:off x="6098378" y="5"/>
            <a:ext cx="3045625" cy="2030570"/>
            <a:chOff x="6098378" y="5"/>
            <a:chExt cx="3045625" cy="2030570"/>
          </a:xfrm>
        </p:grpSpPr>
        <p:sp>
          <p:nvSpPr>
            <p:cNvPr id="11" name="Google Shape;11;p2"/>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Google Shape;16;p2"/>
          <p:cNvSpPr txBox="1">
            <a:spLocks noGrp="1"/>
          </p:cNvSpPr>
          <p:nvPr>
            <p:ph type="ctrTitle"/>
          </p:nvPr>
        </p:nvSpPr>
        <p:spPr>
          <a:xfrm>
            <a:off x="598100" y="1775222"/>
            <a:ext cx="8222100" cy="838800"/>
          </a:xfrm>
          <a:prstGeom prst="rect">
            <a:avLst/>
          </a:prstGeom>
        </p:spPr>
        <p:txBody>
          <a:bodyPr spcFirstLastPara="1" wrap="square" lIns="91425" tIns="91425" rIns="91425" bIns="91425" anchor="b" anchorCtr="0"/>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a:endParaRPr/>
          </a:p>
        </p:txBody>
      </p:sp>
      <p:sp>
        <p:nvSpPr>
          <p:cNvPr id="17" name="Google Shape;17;p2"/>
          <p:cNvSpPr txBox="1">
            <a:spLocks noGrp="1"/>
          </p:cNvSpPr>
          <p:nvPr>
            <p:ph type="subTitle" idx="1"/>
          </p:nvPr>
        </p:nvSpPr>
        <p:spPr>
          <a:xfrm>
            <a:off x="598088" y="2715913"/>
            <a:ext cx="8222100" cy="432900"/>
          </a:xfrm>
          <a:prstGeom prst="rect">
            <a:avLst/>
          </a:prstGeom>
        </p:spPr>
        <p:txBody>
          <a:bodyPr spcFirstLastPara="1" wrap="square" lIns="91425" tIns="91425" rIns="91425" bIns="91425" anchor="t" anchorCtr="0"/>
          <a:lstStyle>
            <a:lvl1pPr lvl="0">
              <a:lnSpc>
                <a:spcPct val="100000"/>
              </a:lnSpc>
              <a:spcBef>
                <a:spcPts val="0"/>
              </a:spcBef>
              <a:spcAft>
                <a:spcPts val="0"/>
              </a:spcAft>
              <a:buClr>
                <a:schemeClr val="lt1"/>
              </a:buClr>
              <a:buSzPts val="2100"/>
              <a:buNone/>
              <a:defRPr sz="2100">
                <a:solidFill>
                  <a:schemeClr val="lt1"/>
                </a:solidFill>
              </a:defRPr>
            </a:lvl1pPr>
            <a:lvl2pPr lvl="1">
              <a:lnSpc>
                <a:spcPct val="100000"/>
              </a:lnSpc>
              <a:spcBef>
                <a:spcPts val="0"/>
              </a:spcBef>
              <a:spcAft>
                <a:spcPts val="0"/>
              </a:spcAft>
              <a:buClr>
                <a:schemeClr val="lt1"/>
              </a:buClr>
              <a:buSzPts val="2100"/>
              <a:buNone/>
              <a:defRPr sz="2100">
                <a:solidFill>
                  <a:schemeClr val="lt1"/>
                </a:solidFill>
              </a:defRPr>
            </a:lvl2pPr>
            <a:lvl3pPr lvl="2">
              <a:lnSpc>
                <a:spcPct val="100000"/>
              </a:lnSpc>
              <a:spcBef>
                <a:spcPts val="0"/>
              </a:spcBef>
              <a:spcAft>
                <a:spcPts val="0"/>
              </a:spcAft>
              <a:buClr>
                <a:schemeClr val="lt1"/>
              </a:buClr>
              <a:buSzPts val="2100"/>
              <a:buNone/>
              <a:defRPr sz="2100">
                <a:solidFill>
                  <a:schemeClr val="lt1"/>
                </a:solidFill>
              </a:defRPr>
            </a:lvl3pPr>
            <a:lvl4pPr lvl="3">
              <a:lnSpc>
                <a:spcPct val="100000"/>
              </a:lnSpc>
              <a:spcBef>
                <a:spcPts val="0"/>
              </a:spcBef>
              <a:spcAft>
                <a:spcPts val="0"/>
              </a:spcAft>
              <a:buClr>
                <a:schemeClr val="lt1"/>
              </a:buClr>
              <a:buSzPts val="2100"/>
              <a:buNone/>
              <a:defRPr sz="2100">
                <a:solidFill>
                  <a:schemeClr val="lt1"/>
                </a:solidFill>
              </a:defRPr>
            </a:lvl4pPr>
            <a:lvl5pPr lvl="4">
              <a:lnSpc>
                <a:spcPct val="100000"/>
              </a:lnSpc>
              <a:spcBef>
                <a:spcPts val="0"/>
              </a:spcBef>
              <a:spcAft>
                <a:spcPts val="0"/>
              </a:spcAft>
              <a:buClr>
                <a:schemeClr val="lt1"/>
              </a:buClr>
              <a:buSzPts val="2100"/>
              <a:buNone/>
              <a:defRPr sz="2100">
                <a:solidFill>
                  <a:schemeClr val="lt1"/>
                </a:solidFill>
              </a:defRPr>
            </a:lvl5pPr>
            <a:lvl6pPr lvl="5">
              <a:lnSpc>
                <a:spcPct val="100000"/>
              </a:lnSpc>
              <a:spcBef>
                <a:spcPts val="0"/>
              </a:spcBef>
              <a:spcAft>
                <a:spcPts val="0"/>
              </a:spcAft>
              <a:buClr>
                <a:schemeClr val="lt1"/>
              </a:buClr>
              <a:buSzPts val="2100"/>
              <a:buNone/>
              <a:defRPr sz="2100">
                <a:solidFill>
                  <a:schemeClr val="lt1"/>
                </a:solidFill>
              </a:defRPr>
            </a:lvl6pPr>
            <a:lvl7pPr lvl="6">
              <a:lnSpc>
                <a:spcPct val="100000"/>
              </a:lnSpc>
              <a:spcBef>
                <a:spcPts val="0"/>
              </a:spcBef>
              <a:spcAft>
                <a:spcPts val="0"/>
              </a:spcAft>
              <a:buClr>
                <a:schemeClr val="lt1"/>
              </a:buClr>
              <a:buSzPts val="2100"/>
              <a:buNone/>
              <a:defRPr sz="2100">
                <a:solidFill>
                  <a:schemeClr val="lt1"/>
                </a:solidFill>
              </a:defRPr>
            </a:lvl7pPr>
            <a:lvl8pPr lvl="7">
              <a:lnSpc>
                <a:spcPct val="100000"/>
              </a:lnSpc>
              <a:spcBef>
                <a:spcPts val="0"/>
              </a:spcBef>
              <a:spcAft>
                <a:spcPts val="0"/>
              </a:spcAft>
              <a:buClr>
                <a:schemeClr val="lt1"/>
              </a:buClr>
              <a:buSzPts val="2100"/>
              <a:buNone/>
              <a:defRPr sz="2100">
                <a:solidFill>
                  <a:schemeClr val="lt1"/>
                </a:solidFill>
              </a:defRPr>
            </a:lvl8pPr>
            <a:lvl9pPr lvl="8">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8" name="Google Shape;18;p2"/>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69"/>
        <p:cNvGrpSpPr/>
        <p:nvPr/>
      </p:nvGrpSpPr>
      <p:grpSpPr>
        <a:xfrm>
          <a:off x="0" y="0"/>
          <a:ext cx="0" cy="0"/>
          <a:chOff x="0" y="0"/>
          <a:chExt cx="0" cy="0"/>
        </a:xfrm>
      </p:grpSpPr>
      <p:grpSp>
        <p:nvGrpSpPr>
          <p:cNvPr id="70" name="Google Shape;70;p11"/>
          <p:cNvGrpSpPr/>
          <p:nvPr/>
        </p:nvGrpSpPr>
        <p:grpSpPr>
          <a:xfrm>
            <a:off x="6098378" y="5"/>
            <a:ext cx="3045625" cy="2030570"/>
            <a:chOff x="6098378" y="5"/>
            <a:chExt cx="3045625" cy="2030570"/>
          </a:xfrm>
        </p:grpSpPr>
        <p:sp>
          <p:nvSpPr>
            <p:cNvPr id="71" name="Google Shape;71;p11"/>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1"/>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11"/>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1"/>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1"/>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 name="Google Shape;76;p11"/>
          <p:cNvSpPr txBox="1">
            <a:spLocks noGrp="1"/>
          </p:cNvSpPr>
          <p:nvPr>
            <p:ph type="title" hasCustomPrompt="1"/>
          </p:nvPr>
        </p:nvSpPr>
        <p:spPr>
          <a:xfrm>
            <a:off x="311700" y="1256050"/>
            <a:ext cx="8520600" cy="2030700"/>
          </a:xfrm>
          <a:prstGeom prst="rect">
            <a:avLst/>
          </a:prstGeom>
        </p:spPr>
        <p:txBody>
          <a:bodyPr spcFirstLastPara="1" wrap="square" lIns="91425" tIns="91425" rIns="91425" bIns="91425" anchor="b" anchorCtr="0"/>
          <a:lstStyle>
            <a:lvl1pPr lvl="0" algn="ctr">
              <a:spcBef>
                <a:spcPts val="0"/>
              </a:spcBef>
              <a:spcAft>
                <a:spcPts val="0"/>
              </a:spcAft>
              <a:buClr>
                <a:schemeClr val="lt1"/>
              </a:buClr>
              <a:buSzPts val="12000"/>
              <a:buNone/>
              <a:defRPr sz="12000">
                <a:solidFill>
                  <a:schemeClr val="lt1"/>
                </a:solidFill>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77" name="Google Shape;77;p11"/>
          <p:cNvSpPr txBox="1">
            <a:spLocks noGrp="1"/>
          </p:cNvSpPr>
          <p:nvPr>
            <p:ph type="body" idx="1"/>
          </p:nvPr>
        </p:nvSpPr>
        <p:spPr>
          <a:xfrm>
            <a:off x="311700" y="3369225"/>
            <a:ext cx="8520600" cy="1281900"/>
          </a:xfrm>
          <a:prstGeom prst="rect">
            <a:avLst/>
          </a:prstGeom>
        </p:spPr>
        <p:txBody>
          <a:bodyPr spcFirstLastPara="1" wrap="square" lIns="91425" tIns="91425" rIns="91425" bIns="91425" anchor="t" anchorCtr="0"/>
          <a:lstStyle>
            <a:lvl1pPr marL="457200" lvl="0" indent="-342900" algn="ctr">
              <a:spcBef>
                <a:spcPts val="0"/>
              </a:spcBef>
              <a:spcAft>
                <a:spcPts val="0"/>
              </a:spcAft>
              <a:buClr>
                <a:schemeClr val="lt1"/>
              </a:buClr>
              <a:buSzPts val="1800"/>
              <a:buChar char="●"/>
              <a:defRPr>
                <a:solidFill>
                  <a:schemeClr val="lt1"/>
                </a:solidFill>
              </a:defRPr>
            </a:lvl1pPr>
            <a:lvl2pPr marL="914400" lvl="1" indent="-317500" algn="ctr">
              <a:spcBef>
                <a:spcPts val="1600"/>
              </a:spcBef>
              <a:spcAft>
                <a:spcPts val="0"/>
              </a:spcAft>
              <a:buClr>
                <a:schemeClr val="lt1"/>
              </a:buClr>
              <a:buSzPts val="1400"/>
              <a:buChar char="○"/>
              <a:defRPr>
                <a:solidFill>
                  <a:schemeClr val="lt1"/>
                </a:solidFill>
              </a:defRPr>
            </a:lvl2pPr>
            <a:lvl3pPr marL="1371600" lvl="2" indent="-317500" algn="ctr">
              <a:spcBef>
                <a:spcPts val="1600"/>
              </a:spcBef>
              <a:spcAft>
                <a:spcPts val="0"/>
              </a:spcAft>
              <a:buClr>
                <a:schemeClr val="lt1"/>
              </a:buClr>
              <a:buSzPts val="1400"/>
              <a:buChar char="■"/>
              <a:defRPr>
                <a:solidFill>
                  <a:schemeClr val="lt1"/>
                </a:solidFill>
              </a:defRPr>
            </a:lvl3pPr>
            <a:lvl4pPr marL="1828800" lvl="3" indent="-317500" algn="ctr">
              <a:spcBef>
                <a:spcPts val="1600"/>
              </a:spcBef>
              <a:spcAft>
                <a:spcPts val="0"/>
              </a:spcAft>
              <a:buClr>
                <a:schemeClr val="lt1"/>
              </a:buClr>
              <a:buSzPts val="1400"/>
              <a:buChar char="●"/>
              <a:defRPr>
                <a:solidFill>
                  <a:schemeClr val="lt1"/>
                </a:solidFill>
              </a:defRPr>
            </a:lvl4pPr>
            <a:lvl5pPr marL="2286000" lvl="4" indent="-317500" algn="ctr">
              <a:spcBef>
                <a:spcPts val="1600"/>
              </a:spcBef>
              <a:spcAft>
                <a:spcPts val="0"/>
              </a:spcAft>
              <a:buClr>
                <a:schemeClr val="lt1"/>
              </a:buClr>
              <a:buSzPts val="1400"/>
              <a:buChar char="○"/>
              <a:defRPr>
                <a:solidFill>
                  <a:schemeClr val="lt1"/>
                </a:solidFill>
              </a:defRPr>
            </a:lvl5pPr>
            <a:lvl6pPr marL="2743200" lvl="5" indent="-317500" algn="ctr">
              <a:spcBef>
                <a:spcPts val="1600"/>
              </a:spcBef>
              <a:spcAft>
                <a:spcPts val="0"/>
              </a:spcAft>
              <a:buClr>
                <a:schemeClr val="lt1"/>
              </a:buClr>
              <a:buSzPts val="1400"/>
              <a:buChar char="■"/>
              <a:defRPr>
                <a:solidFill>
                  <a:schemeClr val="lt1"/>
                </a:solidFill>
              </a:defRPr>
            </a:lvl6pPr>
            <a:lvl7pPr marL="3200400" lvl="6" indent="-317500" algn="ctr">
              <a:spcBef>
                <a:spcPts val="1600"/>
              </a:spcBef>
              <a:spcAft>
                <a:spcPts val="0"/>
              </a:spcAft>
              <a:buClr>
                <a:schemeClr val="lt1"/>
              </a:buClr>
              <a:buSzPts val="1400"/>
              <a:buChar char="●"/>
              <a:defRPr>
                <a:solidFill>
                  <a:schemeClr val="lt1"/>
                </a:solidFill>
              </a:defRPr>
            </a:lvl7pPr>
            <a:lvl8pPr marL="3657600" lvl="7" indent="-317500" algn="ctr">
              <a:spcBef>
                <a:spcPts val="1600"/>
              </a:spcBef>
              <a:spcAft>
                <a:spcPts val="0"/>
              </a:spcAft>
              <a:buClr>
                <a:schemeClr val="lt1"/>
              </a:buClr>
              <a:buSzPts val="1400"/>
              <a:buChar char="○"/>
              <a:defRPr>
                <a:solidFill>
                  <a:schemeClr val="lt1"/>
                </a:solidFill>
              </a:defRPr>
            </a:lvl8pPr>
            <a:lvl9pPr marL="4114800" lvl="8" indent="-317500" algn="ctr">
              <a:spcBef>
                <a:spcPts val="1600"/>
              </a:spcBef>
              <a:spcAft>
                <a:spcPts val="1600"/>
              </a:spcAft>
              <a:buClr>
                <a:schemeClr val="lt1"/>
              </a:buClr>
              <a:buSzPts val="1400"/>
              <a:buChar char="■"/>
              <a:defRPr>
                <a:solidFill>
                  <a:schemeClr val="lt1"/>
                </a:solidFill>
              </a:defRPr>
            </a:lvl9pPr>
          </a:lstStyle>
          <a:p>
            <a:endParaRPr/>
          </a:p>
        </p:txBody>
      </p:sp>
      <p:sp>
        <p:nvSpPr>
          <p:cNvPr id="78" name="Google Shape;78;p11"/>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9"/>
        <p:cNvGrpSpPr/>
        <p:nvPr/>
      </p:nvGrpSpPr>
      <p:grpSpPr>
        <a:xfrm>
          <a:off x="0" y="0"/>
          <a:ext cx="0" cy="0"/>
          <a:chOff x="0" y="0"/>
          <a:chExt cx="0" cy="0"/>
        </a:xfrm>
      </p:grpSpPr>
      <p:sp>
        <p:nvSpPr>
          <p:cNvPr id="80" name="Google Shape;80;p12"/>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9"/>
        <p:cNvGrpSpPr/>
        <p:nvPr/>
      </p:nvGrpSpPr>
      <p:grpSpPr>
        <a:xfrm>
          <a:off x="0" y="0"/>
          <a:ext cx="0" cy="0"/>
          <a:chOff x="0" y="0"/>
          <a:chExt cx="0" cy="0"/>
        </a:xfrm>
      </p:grpSpPr>
      <p:grpSp>
        <p:nvGrpSpPr>
          <p:cNvPr id="20" name="Google Shape;20;p3"/>
          <p:cNvGrpSpPr/>
          <p:nvPr/>
        </p:nvGrpSpPr>
        <p:grpSpPr>
          <a:xfrm>
            <a:off x="6098378" y="5"/>
            <a:ext cx="3045625" cy="2030570"/>
            <a:chOff x="6098378" y="5"/>
            <a:chExt cx="3045625" cy="2030570"/>
          </a:xfrm>
        </p:grpSpPr>
        <p:sp>
          <p:nvSpPr>
            <p:cNvPr id="21" name="Google Shape;21;p3"/>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 name="Google Shape;26;p3"/>
          <p:cNvSpPr txBox="1">
            <a:spLocks noGrp="1"/>
          </p:cNvSpPr>
          <p:nvPr>
            <p:ph type="title"/>
          </p:nvPr>
        </p:nvSpPr>
        <p:spPr>
          <a:xfrm>
            <a:off x="598100" y="2152347"/>
            <a:ext cx="8222100" cy="838800"/>
          </a:xfrm>
          <a:prstGeom prst="rect">
            <a:avLst/>
          </a:prstGeom>
        </p:spPr>
        <p:txBody>
          <a:bodyPr spcFirstLastPara="1" wrap="square" lIns="91425" tIns="91425" rIns="91425" bIns="91425" anchor="ctr" anchorCtr="0"/>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a:endParaRPr/>
          </a:p>
        </p:txBody>
      </p:sp>
      <p:sp>
        <p:nvSpPr>
          <p:cNvPr id="27" name="Google Shape;27;p3"/>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8"/>
        <p:cNvGrpSpPr/>
        <p:nvPr/>
      </p:nvGrpSpPr>
      <p:grpSpPr>
        <a:xfrm>
          <a:off x="0" y="0"/>
          <a:ext cx="0" cy="0"/>
          <a:chOff x="0" y="0"/>
          <a:chExt cx="0" cy="0"/>
        </a:xfrm>
      </p:grpSpPr>
      <p:grpSp>
        <p:nvGrpSpPr>
          <p:cNvPr id="29" name="Google Shape;29;p4"/>
          <p:cNvGrpSpPr/>
          <p:nvPr/>
        </p:nvGrpSpPr>
        <p:grpSpPr>
          <a:xfrm>
            <a:off x="0" y="3903669"/>
            <a:ext cx="9144000" cy="1239925"/>
            <a:chOff x="0" y="3903669"/>
            <a:chExt cx="9144000" cy="1239925"/>
          </a:xfrm>
        </p:grpSpPr>
        <p:sp>
          <p:nvSpPr>
            <p:cNvPr id="30" name="Google Shape;30;p4"/>
            <p:cNvSpPr/>
            <p:nvPr/>
          </p:nvSpPr>
          <p:spPr>
            <a:xfrm>
              <a:off x="8154895" y="3903669"/>
              <a:ext cx="989100" cy="9879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4"/>
            <p:cNvSpPr/>
            <p:nvPr/>
          </p:nvSpPr>
          <p:spPr>
            <a:xfrm flipH="1">
              <a:off x="6181163" y="3903669"/>
              <a:ext cx="989100" cy="9879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4"/>
            <p:cNvSpPr/>
            <p:nvPr/>
          </p:nvSpPr>
          <p:spPr>
            <a:xfrm>
              <a:off x="7170274" y="3903669"/>
              <a:ext cx="989100" cy="9879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4"/>
            <p:cNvSpPr/>
            <p:nvPr/>
          </p:nvSpPr>
          <p:spPr>
            <a:xfrm rot="10800000">
              <a:off x="8154757" y="3903682"/>
              <a:ext cx="989100" cy="9879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4"/>
            <p:cNvSpPr/>
            <p:nvPr/>
          </p:nvSpPr>
          <p:spPr>
            <a:xfrm>
              <a:off x="0" y="4891594"/>
              <a:ext cx="9144000" cy="252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 name="Google Shape;35;p4"/>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6" name="Google Shape;36;p4"/>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37" name="Google Shape;37;p4"/>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8"/>
        <p:cNvGrpSpPr/>
        <p:nvPr/>
      </p:nvGrpSpPr>
      <p:grpSpPr>
        <a:xfrm>
          <a:off x="0" y="0"/>
          <a:ext cx="0" cy="0"/>
          <a:chOff x="0" y="0"/>
          <a:chExt cx="0" cy="0"/>
        </a:xfrm>
      </p:grpSpPr>
      <p:sp>
        <p:nvSpPr>
          <p:cNvPr id="39" name="Google Shape;39;p5"/>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40" name="Google Shape;40;p5"/>
          <p:cNvSpPr txBox="1">
            <a:spLocks noGrp="1"/>
          </p:cNvSpPr>
          <p:nvPr>
            <p:ph type="body" idx="1"/>
          </p:nvPr>
        </p:nvSpPr>
        <p:spPr>
          <a:xfrm>
            <a:off x="311700" y="1229975"/>
            <a:ext cx="3999900" cy="33390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41" name="Google Shape;41;p5"/>
          <p:cNvSpPr txBox="1">
            <a:spLocks noGrp="1"/>
          </p:cNvSpPr>
          <p:nvPr>
            <p:ph type="body" idx="2"/>
          </p:nvPr>
        </p:nvSpPr>
        <p:spPr>
          <a:xfrm>
            <a:off x="4832400" y="1229975"/>
            <a:ext cx="3999900" cy="33390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42" name="Google Shape;42;p5"/>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3"/>
        <p:cNvGrpSpPr/>
        <p:nvPr/>
      </p:nvGrpSpPr>
      <p:grpSpPr>
        <a:xfrm>
          <a:off x="0" y="0"/>
          <a:ext cx="0" cy="0"/>
          <a:chOff x="0" y="0"/>
          <a:chExt cx="0" cy="0"/>
        </a:xfrm>
      </p:grpSpPr>
      <p:sp>
        <p:nvSpPr>
          <p:cNvPr id="44" name="Google Shape;44;p6"/>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45" name="Google Shape;45;p6"/>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6"/>
        <p:cNvGrpSpPr/>
        <p:nvPr/>
      </p:nvGrpSpPr>
      <p:grpSpPr>
        <a:xfrm>
          <a:off x="0" y="0"/>
          <a:ext cx="0" cy="0"/>
          <a:chOff x="0" y="0"/>
          <a:chExt cx="0" cy="0"/>
        </a:xfrm>
      </p:grpSpPr>
      <p:sp>
        <p:nvSpPr>
          <p:cNvPr id="47" name="Google Shape;47;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8" name="Google Shape;48;p7"/>
          <p:cNvSpPr txBox="1">
            <a:spLocks noGrp="1"/>
          </p:cNvSpPr>
          <p:nvPr>
            <p:ph type="body" idx="1"/>
          </p:nvPr>
        </p:nvSpPr>
        <p:spPr>
          <a:xfrm>
            <a:off x="311700" y="1465804"/>
            <a:ext cx="2808000" cy="31032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49" name="Google Shape;49;p7"/>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4"/>
        </a:solidFill>
        <a:effectLst/>
      </p:bgPr>
    </p:bg>
    <p:spTree>
      <p:nvGrpSpPr>
        <p:cNvPr id="1" name="Shape 50"/>
        <p:cNvGrpSpPr/>
        <p:nvPr/>
      </p:nvGrpSpPr>
      <p:grpSpPr>
        <a:xfrm>
          <a:off x="0" y="0"/>
          <a:ext cx="0" cy="0"/>
          <a:chOff x="0" y="0"/>
          <a:chExt cx="0" cy="0"/>
        </a:xfrm>
      </p:grpSpPr>
      <p:grpSp>
        <p:nvGrpSpPr>
          <p:cNvPr id="51" name="Google Shape;51;p8"/>
          <p:cNvGrpSpPr/>
          <p:nvPr/>
        </p:nvGrpSpPr>
        <p:grpSpPr>
          <a:xfrm>
            <a:off x="6098378" y="5"/>
            <a:ext cx="3045625" cy="2030570"/>
            <a:chOff x="6098378" y="5"/>
            <a:chExt cx="3045625" cy="2030570"/>
          </a:xfrm>
        </p:grpSpPr>
        <p:sp>
          <p:nvSpPr>
            <p:cNvPr id="52" name="Google Shape;52;p8"/>
            <p:cNvSpPr/>
            <p:nvPr/>
          </p:nvSpPr>
          <p:spPr>
            <a:xfrm>
              <a:off x="8128803" y="16"/>
              <a:ext cx="1015200" cy="1015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8"/>
            <p:cNvSpPr/>
            <p:nvPr/>
          </p:nvSpPr>
          <p:spPr>
            <a:xfrm flipH="1">
              <a:off x="7113463" y="5"/>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8"/>
            <p:cNvSpPr/>
            <p:nvPr/>
          </p:nvSpPr>
          <p:spPr>
            <a:xfrm rot="10800000" flipH="1">
              <a:off x="7113588" y="107"/>
              <a:ext cx="1015200" cy="10152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8"/>
            <p:cNvSpPr/>
            <p:nvPr/>
          </p:nvSpPr>
          <p:spPr>
            <a:xfrm rot="10800000">
              <a:off x="6098378" y="97"/>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8"/>
            <p:cNvSpPr/>
            <p:nvPr/>
          </p:nvSpPr>
          <p:spPr>
            <a:xfrm rot="10800000">
              <a:off x="8128789" y="1015375"/>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 name="Google Shape;57;p8"/>
          <p:cNvSpPr txBox="1">
            <a:spLocks noGrp="1"/>
          </p:cNvSpPr>
          <p:nvPr>
            <p:ph type="title"/>
          </p:nvPr>
        </p:nvSpPr>
        <p:spPr>
          <a:xfrm>
            <a:off x="490250" y="526350"/>
            <a:ext cx="5618700" cy="4090800"/>
          </a:xfrm>
          <a:prstGeom prst="rect">
            <a:avLst/>
          </a:prstGeom>
        </p:spPr>
        <p:txBody>
          <a:bodyPr spcFirstLastPara="1" wrap="square" lIns="91425" tIns="91425" rIns="91425" bIns="91425" anchor="ctr" anchorCtr="0"/>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58" name="Google Shape;58;p8"/>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9"/>
        <p:cNvGrpSpPr/>
        <p:nvPr/>
      </p:nvGrpSpPr>
      <p:grpSpPr>
        <a:xfrm>
          <a:off x="0" y="0"/>
          <a:ext cx="0" cy="0"/>
          <a:chOff x="0" y="0"/>
          <a:chExt cx="0" cy="0"/>
        </a:xfrm>
      </p:grpSpPr>
      <p:sp>
        <p:nvSpPr>
          <p:cNvPr id="60" name="Google Shape;60;p9"/>
          <p:cNvSpPr/>
          <p:nvPr/>
        </p:nvSpPr>
        <p:spPr>
          <a:xfrm>
            <a:off x="4572000" y="-17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1" name="Google Shape;61;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62" name="Google Shape;62;p9"/>
          <p:cNvSpPr txBox="1">
            <a:spLocks noGrp="1"/>
          </p:cNvSpPr>
          <p:nvPr>
            <p:ph type="title"/>
          </p:nvPr>
        </p:nvSpPr>
        <p:spPr>
          <a:xfrm>
            <a:off x="265500" y="1151100"/>
            <a:ext cx="4045200" cy="1564500"/>
          </a:xfrm>
          <a:prstGeom prst="rect">
            <a:avLst/>
          </a:prstGeom>
        </p:spPr>
        <p:txBody>
          <a:bodyPr spcFirstLastPara="1" wrap="square" lIns="91425" tIns="91425" rIns="91425" bIns="91425" anchor="b" anchorCtr="0"/>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63" name="Google Shape;63;p9"/>
          <p:cNvSpPr txBox="1">
            <a:spLocks noGrp="1"/>
          </p:cNvSpPr>
          <p:nvPr>
            <p:ph type="subTitle" idx="1"/>
          </p:nvPr>
        </p:nvSpPr>
        <p:spPr>
          <a:xfrm>
            <a:off x="265500" y="2769001"/>
            <a:ext cx="4045200" cy="12693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64" name="Google Shape;64;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
        <p:nvSpPr>
          <p:cNvPr id="65" name="Google Shape;65;p9"/>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6"/>
        <p:cNvGrpSpPr/>
        <p:nvPr/>
      </p:nvGrpSpPr>
      <p:grpSpPr>
        <a:xfrm>
          <a:off x="0" y="0"/>
          <a:ext cx="0" cy="0"/>
          <a:chOff x="0" y="0"/>
          <a:chExt cx="0" cy="0"/>
        </a:xfrm>
      </p:grpSpPr>
      <p:sp>
        <p:nvSpPr>
          <p:cNvPr id="67" name="Google Shape;67;p10"/>
          <p:cNvSpPr txBox="1">
            <a:spLocks noGrp="1"/>
          </p:cNvSpPr>
          <p:nvPr>
            <p:ph type="body" idx="1"/>
          </p:nvPr>
        </p:nvSpPr>
        <p:spPr>
          <a:xfrm>
            <a:off x="319500" y="4230575"/>
            <a:ext cx="5998800" cy="5988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800"/>
              <a:buNone/>
              <a:defRPr/>
            </a:lvl1pPr>
          </a:lstStyle>
          <a:p>
            <a:endParaRPr/>
          </a:p>
        </p:txBody>
      </p:sp>
      <p:sp>
        <p:nvSpPr>
          <p:cNvPr id="68" name="Google Shape;68;p10"/>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geometric">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1pPr>
            <a:lvl2pPr lvl="1">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a:endParaRPr/>
          </a:p>
        </p:txBody>
      </p:sp>
      <p:sp>
        <p:nvSpPr>
          <p:cNvPr id="7" name="Google Shape;7;p1"/>
          <p:cNvSpPr txBox="1">
            <a:spLocks noGrp="1"/>
          </p:cNvSpPr>
          <p:nvPr>
            <p:ph type="body" idx="1"/>
          </p:nvPr>
        </p:nvSpPr>
        <p:spPr>
          <a:xfrm>
            <a:off x="311700" y="1229875"/>
            <a:ext cx="8520600" cy="33390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marL="914400" lvl="1"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2pPr>
            <a:lvl3pPr marL="1371600" lvl="2"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3pPr>
            <a:lvl4pPr marL="1828800" lvl="3"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4pPr>
            <a:lvl5pPr marL="2286000" lvl="4"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5pPr>
            <a:lvl6pPr marL="2743200" lvl="5"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6pPr>
            <a:lvl7pPr marL="3200400" lvl="6"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7pPr>
            <a:lvl8pPr marL="3657600" lvl="7"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8pPr>
            <a:lvl9pPr marL="4114800" lvl="8" indent="-317500">
              <a:lnSpc>
                <a:spcPct val="115000"/>
              </a:lnSpc>
              <a:spcBef>
                <a:spcPts val="1600"/>
              </a:spcBef>
              <a:spcAft>
                <a:spcPts val="1600"/>
              </a:spcAft>
              <a:buClr>
                <a:schemeClr val="dk2"/>
              </a:buClr>
              <a:buSzPts val="1400"/>
              <a:buFont typeface="Roboto"/>
              <a:buChar char="■"/>
              <a:defRPr>
                <a:solidFill>
                  <a:schemeClr val="dk2"/>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8460431" y="4651190"/>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1"/>
                </a:solidFill>
                <a:latin typeface="Roboto"/>
                <a:ea typeface="Roboto"/>
                <a:cs typeface="Roboto"/>
                <a:sym typeface="Roboto"/>
              </a:defRPr>
            </a:lvl1pPr>
            <a:lvl2pPr lvl="1" algn="r">
              <a:buNone/>
              <a:defRPr sz="1000">
                <a:solidFill>
                  <a:schemeClr val="lt1"/>
                </a:solidFill>
                <a:latin typeface="Roboto"/>
                <a:ea typeface="Roboto"/>
                <a:cs typeface="Roboto"/>
                <a:sym typeface="Roboto"/>
              </a:defRPr>
            </a:lvl2pPr>
            <a:lvl3pPr lvl="2" algn="r">
              <a:buNone/>
              <a:defRPr sz="1000">
                <a:solidFill>
                  <a:schemeClr val="lt1"/>
                </a:solidFill>
                <a:latin typeface="Roboto"/>
                <a:ea typeface="Roboto"/>
                <a:cs typeface="Roboto"/>
                <a:sym typeface="Roboto"/>
              </a:defRPr>
            </a:lvl3pPr>
            <a:lvl4pPr lvl="3" algn="r">
              <a:buNone/>
              <a:defRPr sz="1000">
                <a:solidFill>
                  <a:schemeClr val="lt1"/>
                </a:solidFill>
                <a:latin typeface="Roboto"/>
                <a:ea typeface="Roboto"/>
                <a:cs typeface="Roboto"/>
                <a:sym typeface="Roboto"/>
              </a:defRPr>
            </a:lvl4pPr>
            <a:lvl5pPr lvl="4" algn="r">
              <a:buNone/>
              <a:defRPr sz="1000">
                <a:solidFill>
                  <a:schemeClr val="lt1"/>
                </a:solidFill>
                <a:latin typeface="Roboto"/>
                <a:ea typeface="Roboto"/>
                <a:cs typeface="Roboto"/>
                <a:sym typeface="Roboto"/>
              </a:defRPr>
            </a:lvl5pPr>
            <a:lvl6pPr lvl="5" algn="r">
              <a:buNone/>
              <a:defRPr sz="1000">
                <a:solidFill>
                  <a:schemeClr val="lt1"/>
                </a:solidFill>
                <a:latin typeface="Roboto"/>
                <a:ea typeface="Roboto"/>
                <a:cs typeface="Roboto"/>
                <a:sym typeface="Roboto"/>
              </a:defRPr>
            </a:lvl6pPr>
            <a:lvl7pPr lvl="6" algn="r">
              <a:buNone/>
              <a:defRPr sz="1000">
                <a:solidFill>
                  <a:schemeClr val="lt1"/>
                </a:solidFill>
                <a:latin typeface="Roboto"/>
                <a:ea typeface="Roboto"/>
                <a:cs typeface="Roboto"/>
                <a:sym typeface="Roboto"/>
              </a:defRPr>
            </a:lvl7pPr>
            <a:lvl8pPr lvl="7" algn="r">
              <a:buNone/>
              <a:defRPr sz="1000">
                <a:solidFill>
                  <a:schemeClr val="lt1"/>
                </a:solidFill>
                <a:latin typeface="Roboto"/>
                <a:ea typeface="Roboto"/>
                <a:cs typeface="Roboto"/>
                <a:sym typeface="Roboto"/>
              </a:defRPr>
            </a:lvl8pPr>
            <a:lvl9pPr lvl="8" algn="r">
              <a:buNone/>
              <a:defRPr sz="1000">
                <a:solidFill>
                  <a:schemeClr val="lt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xmlns:mc="http://schemas.openxmlformats.org/markup-compatibility/2006" xmlns:p14="http://schemas.microsoft.com/office/powerpoint/2010/main">
    <mc:Choice Requires="p14">
      <p:transition spd="slow">
        <p:fade thruBlk="1"/>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5.xml"/><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5.xml"/><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5.xml"/><Relationship Id="rId5" Type="http://schemas.openxmlformats.org/officeDocument/2006/relationships/image" Target="../media/image31.png"/><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3.xml"/><Relationship Id="rId4" Type="http://schemas.openxmlformats.org/officeDocument/2006/relationships/image" Target="../media/image36.png"/></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5.xml"/><Relationship Id="rId4" Type="http://schemas.openxmlformats.org/officeDocument/2006/relationships/image" Target="../media/image39.png"/></Relationships>
</file>

<file path=ppt/slides/_rels/slide2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3"/>
          <p:cNvSpPr txBox="1">
            <a:spLocks noGrp="1"/>
          </p:cNvSpPr>
          <p:nvPr>
            <p:ph type="ctrTitle"/>
          </p:nvPr>
        </p:nvSpPr>
        <p:spPr>
          <a:xfrm>
            <a:off x="318499" y="1775222"/>
            <a:ext cx="8630292" cy="838800"/>
          </a:xfrm>
          <a:prstGeom prst="rect">
            <a:avLst/>
          </a:prstGeom>
        </p:spPr>
        <p:txBody>
          <a:bodyPr spcFirstLastPara="1" wrap="square" lIns="91425" tIns="91425" rIns="91425" bIns="91425" anchor="b" anchorCtr="0">
            <a:noAutofit/>
          </a:bodyPr>
          <a:lstStyle/>
          <a:p>
            <a:br>
              <a:rPr lang="en-US" dirty="0"/>
            </a:br>
            <a:br>
              <a:rPr lang="en-US" dirty="0"/>
            </a:br>
            <a:r>
              <a:rPr lang="en-US" sz="3600" i="1" dirty="0">
                <a:latin typeface="+mj-lt"/>
              </a:rPr>
              <a:t>CUSTOMER PERSONALITY ANALYSIS</a:t>
            </a:r>
            <a:endParaRPr sz="3600" i="1" dirty="0">
              <a:latin typeface="+mj-lt"/>
            </a:endParaRPr>
          </a:p>
        </p:txBody>
      </p:sp>
      <p:sp>
        <p:nvSpPr>
          <p:cNvPr id="86" name="Google Shape;86;p13"/>
          <p:cNvSpPr txBox="1">
            <a:spLocks noGrp="1"/>
          </p:cNvSpPr>
          <p:nvPr>
            <p:ph type="subTitle" idx="1"/>
          </p:nvPr>
        </p:nvSpPr>
        <p:spPr>
          <a:xfrm>
            <a:off x="512850" y="3644219"/>
            <a:ext cx="8222100" cy="1110900"/>
          </a:xfrm>
          <a:prstGeom prst="rect">
            <a:avLst/>
          </a:prstGeom>
        </p:spPr>
        <p:txBody>
          <a:bodyPr spcFirstLastPara="1" wrap="square" lIns="91425" tIns="91425" rIns="91425" bIns="91425" anchor="t" anchorCtr="0">
            <a:noAutofit/>
          </a:bodyPr>
          <a:lstStyle/>
          <a:p>
            <a:pPr marL="0" lvl="0" indent="0" algn="ctr"/>
            <a:r>
              <a:rPr lang="en-US" dirty="0">
                <a:latin typeface="+mn-lt"/>
              </a:rPr>
              <a:t>P - 353</a:t>
            </a:r>
          </a:p>
          <a:p>
            <a:pPr marL="0" lvl="0" indent="0" algn="ctr"/>
            <a:r>
              <a:rPr lang="en-US" dirty="0">
                <a:latin typeface="+mn-lt"/>
              </a:rPr>
              <a:t>GROUP -1</a:t>
            </a:r>
            <a:endParaRPr dirty="0">
              <a:latin typeface="+mn-l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F39483-22C7-4CA3-B7AF-03928A72379B}"/>
              </a:ext>
            </a:extLst>
          </p:cNvPr>
          <p:cNvSpPr>
            <a:spLocks noGrp="1"/>
          </p:cNvSpPr>
          <p:nvPr>
            <p:ph type="title"/>
          </p:nvPr>
        </p:nvSpPr>
        <p:spPr>
          <a:xfrm>
            <a:off x="0" y="-118637"/>
            <a:ext cx="8520600" cy="607800"/>
          </a:xfrm>
        </p:spPr>
        <p:txBody>
          <a:bodyPr/>
          <a:lstStyle/>
          <a:p>
            <a:r>
              <a:rPr lang="en-US" sz="2000" dirty="0"/>
              <a:t> </a:t>
            </a:r>
          </a:p>
        </p:txBody>
      </p:sp>
      <p:sp>
        <p:nvSpPr>
          <p:cNvPr id="3" name="Text Placeholder 2">
            <a:extLst>
              <a:ext uri="{FF2B5EF4-FFF2-40B4-BE49-F238E27FC236}">
                <a16:creationId xmlns:a16="http://schemas.microsoft.com/office/drawing/2014/main" id="{02D4A835-2456-494C-B32D-CBEAF32235A0}"/>
              </a:ext>
            </a:extLst>
          </p:cNvPr>
          <p:cNvSpPr>
            <a:spLocks noGrp="1"/>
          </p:cNvSpPr>
          <p:nvPr>
            <p:ph type="body" idx="1"/>
          </p:nvPr>
        </p:nvSpPr>
        <p:spPr>
          <a:xfrm>
            <a:off x="140250" y="4505619"/>
            <a:ext cx="6196257" cy="637881"/>
          </a:xfrm>
        </p:spPr>
        <p:txBody>
          <a:bodyPr/>
          <a:lstStyle/>
          <a:p>
            <a:r>
              <a:rPr lang="en-US" sz="1000" dirty="0">
                <a:solidFill>
                  <a:schemeClr val="accent1">
                    <a:lumMod val="60000"/>
                    <a:lumOff val="40000"/>
                  </a:schemeClr>
                </a:solidFill>
                <a:latin typeface="+mn-lt"/>
              </a:rPr>
              <a:t>On analyzing the plots we understand that most of the columns are left skewed </a:t>
            </a:r>
          </a:p>
        </p:txBody>
      </p:sp>
      <p:pic>
        <p:nvPicPr>
          <p:cNvPr id="1028" name="Picture 4">
            <a:extLst>
              <a:ext uri="{FF2B5EF4-FFF2-40B4-BE49-F238E27FC236}">
                <a16:creationId xmlns:a16="http://schemas.microsoft.com/office/drawing/2014/main" id="{974085EC-AFBB-4F03-BE73-8B0958AE70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054" y="1"/>
            <a:ext cx="4124567" cy="149444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7E618581-E88D-4092-AD1B-DFE8F6F9DFE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0"/>
            <a:ext cx="4186235" cy="1494441"/>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C4387ABE-F485-428C-8D6A-BE214B7283A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174" y="1510216"/>
            <a:ext cx="4056339" cy="1481686"/>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D6EA8630-4C3D-41D7-B6AF-5D5834E923F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39863" y="1503839"/>
            <a:ext cx="4050507" cy="1494440"/>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a:extLst>
              <a:ext uri="{FF2B5EF4-FFF2-40B4-BE49-F238E27FC236}">
                <a16:creationId xmlns:a16="http://schemas.microsoft.com/office/drawing/2014/main" id="{82BC54B6-A043-49FF-B57F-28E6C2DDD39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582" y="2990974"/>
            <a:ext cx="4124567" cy="1477254"/>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a:extLst>
              <a:ext uri="{FF2B5EF4-FFF2-40B4-BE49-F238E27FC236}">
                <a16:creationId xmlns:a16="http://schemas.microsoft.com/office/drawing/2014/main" id="{6155DBE3-4B5A-4225-AFF4-D1BFC5C5789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717499" y="2990974"/>
            <a:ext cx="4056339" cy="14598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76217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F39483-22C7-4CA3-B7AF-03928A72379B}"/>
              </a:ext>
            </a:extLst>
          </p:cNvPr>
          <p:cNvSpPr>
            <a:spLocks noGrp="1"/>
          </p:cNvSpPr>
          <p:nvPr>
            <p:ph type="title"/>
          </p:nvPr>
        </p:nvSpPr>
        <p:spPr>
          <a:xfrm>
            <a:off x="0" y="-118637"/>
            <a:ext cx="8520600" cy="607800"/>
          </a:xfrm>
        </p:spPr>
        <p:txBody>
          <a:bodyPr/>
          <a:lstStyle/>
          <a:p>
            <a:r>
              <a:rPr lang="en-US" sz="2000" dirty="0">
                <a:latin typeface="+mj-lt"/>
              </a:rPr>
              <a:t>Analyzing the data </a:t>
            </a:r>
          </a:p>
        </p:txBody>
      </p:sp>
      <p:sp>
        <p:nvSpPr>
          <p:cNvPr id="3" name="Text Placeholder 2">
            <a:extLst>
              <a:ext uri="{FF2B5EF4-FFF2-40B4-BE49-F238E27FC236}">
                <a16:creationId xmlns:a16="http://schemas.microsoft.com/office/drawing/2014/main" id="{02D4A835-2456-494C-B32D-CBEAF32235A0}"/>
              </a:ext>
            </a:extLst>
          </p:cNvPr>
          <p:cNvSpPr>
            <a:spLocks noGrp="1"/>
          </p:cNvSpPr>
          <p:nvPr>
            <p:ph type="body" idx="1"/>
          </p:nvPr>
        </p:nvSpPr>
        <p:spPr>
          <a:xfrm>
            <a:off x="133105" y="4305806"/>
            <a:ext cx="6196257" cy="637881"/>
          </a:xfrm>
        </p:spPr>
        <p:txBody>
          <a:bodyPr/>
          <a:lstStyle/>
          <a:p>
            <a:r>
              <a:rPr lang="en-US" sz="1000" dirty="0">
                <a:solidFill>
                  <a:schemeClr val="accent1">
                    <a:lumMod val="60000"/>
                    <a:lumOff val="40000"/>
                  </a:schemeClr>
                </a:solidFill>
                <a:latin typeface="+mn-lt"/>
              </a:rPr>
              <a:t>On analyzing the data we understand that most of the customer are Graduates and married </a:t>
            </a:r>
          </a:p>
        </p:txBody>
      </p:sp>
      <p:pic>
        <p:nvPicPr>
          <p:cNvPr id="2050" name="Picture 2">
            <a:extLst>
              <a:ext uri="{FF2B5EF4-FFF2-40B4-BE49-F238E27FC236}">
                <a16:creationId xmlns:a16="http://schemas.microsoft.com/office/drawing/2014/main" id="{18C6A6C6-656E-4856-9756-638A7BB6E8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216" y="285750"/>
            <a:ext cx="4489784" cy="161975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5AF63A8B-F82F-4807-8562-1B25A3A562A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54216" y="285750"/>
            <a:ext cx="4331370" cy="1562602"/>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18890B41-C686-4719-8B32-16C6DB267CB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2309889"/>
            <a:ext cx="4572000" cy="1760538"/>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F4054B64-7C33-400C-8872-6D75A3D10C0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64881" y="2340876"/>
            <a:ext cx="3961440" cy="15295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13625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F39483-22C7-4CA3-B7AF-03928A72379B}"/>
              </a:ext>
            </a:extLst>
          </p:cNvPr>
          <p:cNvSpPr>
            <a:spLocks noGrp="1"/>
          </p:cNvSpPr>
          <p:nvPr>
            <p:ph type="title"/>
          </p:nvPr>
        </p:nvSpPr>
        <p:spPr>
          <a:xfrm>
            <a:off x="215153" y="53789"/>
            <a:ext cx="2635624" cy="463924"/>
          </a:xfrm>
        </p:spPr>
        <p:txBody>
          <a:bodyPr/>
          <a:lstStyle/>
          <a:p>
            <a:r>
              <a:rPr lang="en-US" sz="2000" dirty="0">
                <a:latin typeface="+mj-lt"/>
              </a:rPr>
              <a:t>Label Encoding </a:t>
            </a:r>
          </a:p>
        </p:txBody>
      </p:sp>
      <p:sp>
        <p:nvSpPr>
          <p:cNvPr id="3" name="Text Placeholder 2">
            <a:extLst>
              <a:ext uri="{FF2B5EF4-FFF2-40B4-BE49-F238E27FC236}">
                <a16:creationId xmlns:a16="http://schemas.microsoft.com/office/drawing/2014/main" id="{02D4A835-2456-494C-B32D-CBEAF32235A0}"/>
              </a:ext>
            </a:extLst>
          </p:cNvPr>
          <p:cNvSpPr>
            <a:spLocks noGrp="1"/>
          </p:cNvSpPr>
          <p:nvPr>
            <p:ph type="body" idx="1"/>
          </p:nvPr>
        </p:nvSpPr>
        <p:spPr>
          <a:xfrm>
            <a:off x="665629" y="1383882"/>
            <a:ext cx="8234902" cy="512153"/>
          </a:xfrm>
        </p:spPr>
        <p:txBody>
          <a:bodyPr/>
          <a:lstStyle/>
          <a:p>
            <a:r>
              <a:rPr lang="en-US" sz="1000" dirty="0">
                <a:solidFill>
                  <a:schemeClr val="accent1">
                    <a:lumMod val="60000"/>
                    <a:lumOff val="40000"/>
                  </a:schemeClr>
                </a:solidFill>
                <a:latin typeface="+mn-lt"/>
              </a:rPr>
              <a:t>Categorical columns(Education and MS) are decoded by label encoder and categorical data is converted into numerical values.</a:t>
            </a:r>
          </a:p>
        </p:txBody>
      </p:sp>
      <p:pic>
        <p:nvPicPr>
          <p:cNvPr id="5" name="Picture 4">
            <a:extLst>
              <a:ext uri="{FF2B5EF4-FFF2-40B4-BE49-F238E27FC236}">
                <a16:creationId xmlns:a16="http://schemas.microsoft.com/office/drawing/2014/main" id="{B7A2A590-B394-4ED2-A69E-A982A30A8FCA}"/>
              </a:ext>
            </a:extLst>
          </p:cNvPr>
          <p:cNvPicPr>
            <a:picLocks noChangeAspect="1"/>
          </p:cNvPicPr>
          <p:nvPr/>
        </p:nvPicPr>
        <p:blipFill rotWithShape="1">
          <a:blip r:embed="rId3"/>
          <a:srcRect l="9345" t="83233" r="14655"/>
          <a:stretch/>
        </p:blipFill>
        <p:spPr>
          <a:xfrm>
            <a:off x="488193" y="563550"/>
            <a:ext cx="8251903" cy="824858"/>
          </a:xfrm>
          <a:prstGeom prst="rect">
            <a:avLst/>
          </a:prstGeom>
        </p:spPr>
      </p:pic>
      <p:sp>
        <p:nvSpPr>
          <p:cNvPr id="4" name="Title 1">
            <a:extLst>
              <a:ext uri="{FF2B5EF4-FFF2-40B4-BE49-F238E27FC236}">
                <a16:creationId xmlns:a16="http://schemas.microsoft.com/office/drawing/2014/main" id="{9974FB1E-A7E0-E899-F99B-5DF82A0A7844}"/>
              </a:ext>
            </a:extLst>
          </p:cNvPr>
          <p:cNvSpPr txBox="1">
            <a:spLocks/>
          </p:cNvSpPr>
          <p:nvPr/>
        </p:nvSpPr>
        <p:spPr>
          <a:xfrm>
            <a:off x="100852" y="1899232"/>
            <a:ext cx="2312894" cy="393493"/>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1pPr>
            <a:lvl2pPr marR="0" lvl="1"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2pPr>
            <a:lvl3pPr marR="0" lvl="2"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3pPr>
            <a:lvl4pPr marR="0" lvl="3"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4pPr>
            <a:lvl5pPr marR="0" lvl="4"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5pPr>
            <a:lvl6pPr marR="0" lvl="5"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6pPr>
            <a:lvl7pPr marR="0" lvl="6"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7pPr>
            <a:lvl8pPr marR="0" lvl="7"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8pPr>
            <a:lvl9pPr marR="0" lvl="8"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9pPr>
          </a:lstStyle>
          <a:p>
            <a:r>
              <a:rPr lang="en-US" sz="2000" dirty="0">
                <a:latin typeface="+mj-lt"/>
              </a:rPr>
              <a:t>Correlation Matrix</a:t>
            </a:r>
          </a:p>
        </p:txBody>
      </p:sp>
      <p:sp>
        <p:nvSpPr>
          <p:cNvPr id="6" name="Text Placeholder 2">
            <a:extLst>
              <a:ext uri="{FF2B5EF4-FFF2-40B4-BE49-F238E27FC236}">
                <a16:creationId xmlns:a16="http://schemas.microsoft.com/office/drawing/2014/main" id="{FD579C9A-8B69-1B33-E560-3049142F65A4}"/>
              </a:ext>
            </a:extLst>
          </p:cNvPr>
          <p:cNvSpPr txBox="1">
            <a:spLocks/>
          </p:cNvSpPr>
          <p:nvPr/>
        </p:nvSpPr>
        <p:spPr>
          <a:xfrm>
            <a:off x="261990" y="4505619"/>
            <a:ext cx="9050098" cy="637881"/>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Roboto"/>
              <a:buChar char="●"/>
              <a:defRPr sz="1800" b="0" i="0" u="none" strike="noStrike" cap="none">
                <a:solidFill>
                  <a:schemeClr val="dk2"/>
                </a:solidFill>
                <a:latin typeface="Roboto"/>
                <a:ea typeface="Roboto"/>
                <a:cs typeface="Roboto"/>
                <a:sym typeface="Roboto"/>
              </a:defRPr>
            </a:lvl1pPr>
            <a:lvl2pPr marL="914400" marR="0" lvl="1"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2pPr>
            <a:lvl3pPr marL="1371600" marR="0" lvl="2"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3pPr>
            <a:lvl4pPr marL="1828800" marR="0" lvl="3"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4pPr>
            <a:lvl5pPr marL="2286000" marR="0" lvl="4"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5pPr>
            <a:lvl6pPr marL="2743200" marR="0" lvl="5"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6pPr>
            <a:lvl7pPr marL="3200400" marR="0" lvl="6"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7pPr>
            <a:lvl8pPr marL="3657600" marR="0" lvl="7"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8pPr>
            <a:lvl9pPr marL="4114800" marR="0" lvl="8" indent="-317500" algn="l" rtl="0">
              <a:lnSpc>
                <a:spcPct val="115000"/>
              </a:lnSpc>
              <a:spcBef>
                <a:spcPts val="1600"/>
              </a:spcBef>
              <a:spcAft>
                <a:spcPts val="1600"/>
              </a:spcAft>
              <a:buClr>
                <a:schemeClr val="dk2"/>
              </a:buClr>
              <a:buSzPts val="1400"/>
              <a:buFont typeface="Roboto"/>
              <a:buChar char="■"/>
              <a:defRPr sz="1400" b="0" i="0" u="none" strike="noStrike" cap="none">
                <a:solidFill>
                  <a:schemeClr val="dk2"/>
                </a:solidFill>
                <a:latin typeface="Roboto"/>
                <a:ea typeface="Roboto"/>
                <a:cs typeface="Roboto"/>
                <a:sym typeface="Roboto"/>
              </a:defRPr>
            </a:lvl9pPr>
          </a:lstStyle>
          <a:p>
            <a:r>
              <a:rPr lang="en-US" sz="1000">
                <a:solidFill>
                  <a:schemeClr val="accent1">
                    <a:lumMod val="60000"/>
                    <a:lumOff val="40000"/>
                  </a:schemeClr>
                </a:solidFill>
                <a:latin typeface="+mn-lt"/>
              </a:rPr>
              <a:t>A correlation matrix helps in identifying correlation coefficients between variables. Each cell in the table shows the correlation between two variables.</a:t>
            </a:r>
            <a:endParaRPr lang="en-US" sz="1000" dirty="0">
              <a:solidFill>
                <a:schemeClr val="accent1">
                  <a:lumMod val="60000"/>
                  <a:lumOff val="40000"/>
                </a:schemeClr>
              </a:solidFill>
              <a:latin typeface="+mn-lt"/>
            </a:endParaRPr>
          </a:p>
        </p:txBody>
      </p:sp>
      <p:pic>
        <p:nvPicPr>
          <p:cNvPr id="7" name="Picture 6">
            <a:extLst>
              <a:ext uri="{FF2B5EF4-FFF2-40B4-BE49-F238E27FC236}">
                <a16:creationId xmlns:a16="http://schemas.microsoft.com/office/drawing/2014/main" id="{B7C734A9-0A22-B737-839C-C685C94315F6}"/>
              </a:ext>
            </a:extLst>
          </p:cNvPr>
          <p:cNvPicPr>
            <a:picLocks noChangeAspect="1"/>
          </p:cNvPicPr>
          <p:nvPr/>
        </p:nvPicPr>
        <p:blipFill rotWithShape="1">
          <a:blip r:embed="rId4"/>
          <a:srcRect t="47009"/>
          <a:stretch/>
        </p:blipFill>
        <p:spPr>
          <a:xfrm>
            <a:off x="337753" y="2374160"/>
            <a:ext cx="8596557" cy="2089518"/>
          </a:xfrm>
          <a:prstGeom prst="rect">
            <a:avLst/>
          </a:prstGeom>
        </p:spPr>
      </p:pic>
    </p:spTree>
    <p:extLst>
      <p:ext uri="{BB962C8B-B14F-4D97-AF65-F5344CB8AC3E}">
        <p14:creationId xmlns:p14="http://schemas.microsoft.com/office/powerpoint/2010/main" val="25903723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F39483-22C7-4CA3-B7AF-03928A72379B}"/>
              </a:ext>
            </a:extLst>
          </p:cNvPr>
          <p:cNvSpPr>
            <a:spLocks noGrp="1"/>
          </p:cNvSpPr>
          <p:nvPr>
            <p:ph type="title"/>
          </p:nvPr>
        </p:nvSpPr>
        <p:spPr>
          <a:xfrm>
            <a:off x="71438" y="-64294"/>
            <a:ext cx="9072562" cy="466724"/>
          </a:xfrm>
        </p:spPr>
        <p:txBody>
          <a:bodyPr/>
          <a:lstStyle/>
          <a:p>
            <a:r>
              <a:rPr lang="en-US" sz="2000" dirty="0">
                <a:latin typeface="+mj-lt"/>
              </a:rPr>
              <a:t>Plotting Heatmap and scatter plot to check the correlation between variables</a:t>
            </a:r>
          </a:p>
        </p:txBody>
      </p:sp>
      <p:sp>
        <p:nvSpPr>
          <p:cNvPr id="3" name="Text Placeholder 2">
            <a:extLst>
              <a:ext uri="{FF2B5EF4-FFF2-40B4-BE49-F238E27FC236}">
                <a16:creationId xmlns:a16="http://schemas.microsoft.com/office/drawing/2014/main" id="{02D4A835-2456-494C-B32D-CBEAF32235A0}"/>
              </a:ext>
            </a:extLst>
          </p:cNvPr>
          <p:cNvSpPr>
            <a:spLocks noGrp="1"/>
          </p:cNvSpPr>
          <p:nvPr>
            <p:ph type="body" idx="1"/>
          </p:nvPr>
        </p:nvSpPr>
        <p:spPr>
          <a:xfrm>
            <a:off x="218831" y="4103189"/>
            <a:ext cx="6517725" cy="637881"/>
          </a:xfrm>
        </p:spPr>
        <p:txBody>
          <a:bodyPr/>
          <a:lstStyle/>
          <a:p>
            <a:r>
              <a:rPr lang="en-US" sz="1000" dirty="0">
                <a:solidFill>
                  <a:schemeClr val="accent1">
                    <a:lumMod val="60000"/>
                    <a:lumOff val="40000"/>
                  </a:schemeClr>
                </a:solidFill>
                <a:latin typeface="+mn-lt"/>
              </a:rPr>
              <a:t>Based on the plot, we see very little correlation between the individual entities. So the problem of collinearity will not arise.</a:t>
            </a:r>
          </a:p>
        </p:txBody>
      </p:sp>
      <p:pic>
        <p:nvPicPr>
          <p:cNvPr id="3074" name="Picture 2">
            <a:extLst>
              <a:ext uri="{FF2B5EF4-FFF2-40B4-BE49-F238E27FC236}">
                <a16:creationId xmlns:a16="http://schemas.microsoft.com/office/drawing/2014/main" id="{7D606714-D353-4039-B7A3-6345FBEAC0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02429"/>
            <a:ext cx="5040889" cy="3526633"/>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244DA6E3-8599-4E09-BCF0-03048C44881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40889" y="452436"/>
            <a:ext cx="4031673" cy="40329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40625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F39483-22C7-4CA3-B7AF-03928A72379B}"/>
              </a:ext>
            </a:extLst>
          </p:cNvPr>
          <p:cNvSpPr>
            <a:spLocks noGrp="1"/>
          </p:cNvSpPr>
          <p:nvPr>
            <p:ph type="title"/>
          </p:nvPr>
        </p:nvSpPr>
        <p:spPr>
          <a:xfrm>
            <a:off x="71438" y="-64294"/>
            <a:ext cx="9072562" cy="466724"/>
          </a:xfrm>
        </p:spPr>
        <p:txBody>
          <a:bodyPr/>
          <a:lstStyle/>
          <a:p>
            <a:r>
              <a:rPr lang="en-US" sz="2000" dirty="0">
                <a:latin typeface="+mj-lt"/>
              </a:rPr>
              <a:t>Automated Exploratory Data Analysis (EDA)</a:t>
            </a:r>
            <a:br>
              <a:rPr lang="en-US" sz="1200" b="1" i="0" dirty="0">
                <a:solidFill>
                  <a:srgbClr val="000000"/>
                </a:solidFill>
                <a:effectLst/>
                <a:latin typeface="Helvetica Neue"/>
              </a:rPr>
            </a:br>
            <a:endParaRPr lang="en-US" sz="2000" dirty="0"/>
          </a:p>
        </p:txBody>
      </p:sp>
      <p:sp>
        <p:nvSpPr>
          <p:cNvPr id="3" name="Text Placeholder 2">
            <a:extLst>
              <a:ext uri="{FF2B5EF4-FFF2-40B4-BE49-F238E27FC236}">
                <a16:creationId xmlns:a16="http://schemas.microsoft.com/office/drawing/2014/main" id="{02D4A835-2456-494C-B32D-CBEAF32235A0}"/>
              </a:ext>
            </a:extLst>
          </p:cNvPr>
          <p:cNvSpPr>
            <a:spLocks noGrp="1"/>
          </p:cNvSpPr>
          <p:nvPr>
            <p:ph type="body" idx="1"/>
          </p:nvPr>
        </p:nvSpPr>
        <p:spPr>
          <a:xfrm>
            <a:off x="197400" y="4419596"/>
            <a:ext cx="6517725" cy="637881"/>
          </a:xfrm>
        </p:spPr>
        <p:txBody>
          <a:bodyPr/>
          <a:lstStyle/>
          <a:p>
            <a:r>
              <a:rPr lang="en-US" sz="1000" dirty="0">
                <a:solidFill>
                  <a:schemeClr val="accent1">
                    <a:lumMod val="60000"/>
                    <a:lumOff val="40000"/>
                  </a:schemeClr>
                </a:solidFill>
                <a:latin typeface="+mn-lt"/>
              </a:rPr>
              <a:t>Analyzing EDA using </a:t>
            </a:r>
            <a:r>
              <a:rPr lang="en-US" sz="1000" dirty="0" err="1">
                <a:solidFill>
                  <a:schemeClr val="accent1">
                    <a:lumMod val="60000"/>
                    <a:lumOff val="40000"/>
                  </a:schemeClr>
                </a:solidFill>
                <a:latin typeface="+mn-lt"/>
              </a:rPr>
              <a:t>Autoviz</a:t>
            </a:r>
            <a:r>
              <a:rPr lang="en-US" sz="1000" dirty="0">
                <a:solidFill>
                  <a:schemeClr val="accent1">
                    <a:lumMod val="60000"/>
                    <a:lumOff val="40000"/>
                  </a:schemeClr>
                </a:solidFill>
                <a:latin typeface="+mn-lt"/>
              </a:rPr>
              <a:t> package</a:t>
            </a:r>
          </a:p>
        </p:txBody>
      </p:sp>
      <p:pic>
        <p:nvPicPr>
          <p:cNvPr id="5" name="Picture 4">
            <a:extLst>
              <a:ext uri="{FF2B5EF4-FFF2-40B4-BE49-F238E27FC236}">
                <a16:creationId xmlns:a16="http://schemas.microsoft.com/office/drawing/2014/main" id="{9A8DC138-266C-4A50-A53C-ECC9869C7E38}"/>
              </a:ext>
            </a:extLst>
          </p:cNvPr>
          <p:cNvPicPr>
            <a:picLocks noChangeAspect="1"/>
          </p:cNvPicPr>
          <p:nvPr/>
        </p:nvPicPr>
        <p:blipFill>
          <a:blip r:embed="rId3"/>
          <a:stretch>
            <a:fillRect/>
          </a:stretch>
        </p:blipFill>
        <p:spPr>
          <a:xfrm>
            <a:off x="0" y="402430"/>
            <a:ext cx="8508206" cy="3869383"/>
          </a:xfrm>
          <a:prstGeom prst="rect">
            <a:avLst/>
          </a:prstGeom>
        </p:spPr>
      </p:pic>
    </p:spTree>
    <p:extLst>
      <p:ext uri="{BB962C8B-B14F-4D97-AF65-F5344CB8AC3E}">
        <p14:creationId xmlns:p14="http://schemas.microsoft.com/office/powerpoint/2010/main" val="23726288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53D40D-8125-48E7-AD91-1765E6A4D0A0}"/>
              </a:ext>
            </a:extLst>
          </p:cNvPr>
          <p:cNvSpPr>
            <a:spLocks noGrp="1"/>
          </p:cNvSpPr>
          <p:nvPr>
            <p:ph type="title"/>
          </p:nvPr>
        </p:nvSpPr>
        <p:spPr/>
        <p:txBody>
          <a:bodyPr/>
          <a:lstStyle/>
          <a:p>
            <a:r>
              <a:rPr lang="en-IN" dirty="0"/>
              <a:t>DIMENSIONAL REDUCTION TECHNIQUE</a:t>
            </a:r>
          </a:p>
        </p:txBody>
      </p:sp>
      <p:sp>
        <p:nvSpPr>
          <p:cNvPr id="3" name="Text Placeholder 2">
            <a:extLst>
              <a:ext uri="{FF2B5EF4-FFF2-40B4-BE49-F238E27FC236}">
                <a16:creationId xmlns:a16="http://schemas.microsoft.com/office/drawing/2014/main" id="{042DD8B7-9815-4A88-8867-F7C3BAD22955}"/>
              </a:ext>
            </a:extLst>
          </p:cNvPr>
          <p:cNvSpPr>
            <a:spLocks noGrp="1"/>
          </p:cNvSpPr>
          <p:nvPr>
            <p:ph type="body" idx="1"/>
          </p:nvPr>
        </p:nvSpPr>
        <p:spPr/>
        <p:txBody>
          <a:bodyPr/>
          <a:lstStyle/>
          <a:p>
            <a:pPr marL="114300" indent="0">
              <a:buNone/>
            </a:pPr>
            <a:r>
              <a:rPr lang="en-IN" sz="2800" dirty="0">
                <a:latin typeface="Times New Roman" panose="02020603050405020304" pitchFamily="18" charset="0"/>
                <a:cs typeface="Times New Roman" panose="02020603050405020304" pitchFamily="18" charset="0"/>
              </a:rPr>
              <a:t>PCA (PRINCIPAL COMPONENT ANALYSIS)</a:t>
            </a:r>
          </a:p>
          <a:p>
            <a:r>
              <a:rPr lang="en-GB" dirty="0">
                <a:latin typeface="Times New Roman" panose="02020603050405020304" pitchFamily="18" charset="0"/>
                <a:cs typeface="Times New Roman" panose="02020603050405020304" pitchFamily="18" charset="0"/>
              </a:rPr>
              <a:t>PCA identifies the directions (principal components) in which the data varies the most. </a:t>
            </a:r>
          </a:p>
          <a:p>
            <a:r>
              <a:rPr lang="en-GB" dirty="0">
                <a:latin typeface="Times New Roman" panose="02020603050405020304" pitchFamily="18" charset="0"/>
                <a:cs typeface="Times New Roman" panose="02020603050405020304" pitchFamily="18" charset="0"/>
              </a:rPr>
              <a:t>By retaining only the top principal components that capture most of the variance, PCA reduces the dataset's dimensionality.</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872449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CA2507D-6156-4F70-A233-3035BD4E7A02}"/>
              </a:ext>
            </a:extLst>
          </p:cNvPr>
          <p:cNvSpPr txBox="1"/>
          <p:nvPr/>
        </p:nvSpPr>
        <p:spPr>
          <a:xfrm>
            <a:off x="295200" y="3535200"/>
            <a:ext cx="4608000" cy="553998"/>
          </a:xfrm>
          <a:prstGeom prst="rect">
            <a:avLst/>
          </a:prstGeom>
          <a:noFill/>
        </p:spPr>
        <p:txBody>
          <a:bodyPr wrap="square" rtlCol="0">
            <a:spAutoFit/>
          </a:bodyPr>
          <a:lstStyle/>
          <a:p>
            <a:pPr algn="just"/>
            <a:r>
              <a:rPr lang="en-IN" sz="1000" dirty="0">
                <a:solidFill>
                  <a:schemeClr val="accent1">
                    <a:lumMod val="60000"/>
                    <a:lumOff val="40000"/>
                  </a:schemeClr>
                </a:solidFill>
                <a:latin typeface="+mn-lt"/>
                <a:ea typeface="Roboto"/>
                <a:sym typeface="Roboto"/>
              </a:rPr>
              <a:t>THIS FIGURE SHOWS </a:t>
            </a:r>
            <a:r>
              <a:rPr lang="en-IN" sz="1000" dirty="0">
                <a:solidFill>
                  <a:schemeClr val="tx1">
                    <a:lumMod val="60000"/>
                    <a:lumOff val="40000"/>
                  </a:schemeClr>
                </a:solidFill>
                <a:latin typeface="+mn-lt"/>
                <a:ea typeface="Roboto"/>
                <a:sym typeface="Roboto"/>
              </a:rPr>
              <a:t>EXPLAINED</a:t>
            </a:r>
            <a:r>
              <a:rPr lang="en-IN" sz="1000" dirty="0">
                <a:solidFill>
                  <a:schemeClr val="accent1">
                    <a:lumMod val="60000"/>
                    <a:lumOff val="40000"/>
                  </a:schemeClr>
                </a:solidFill>
                <a:latin typeface="+mn-lt"/>
                <a:ea typeface="Roboto"/>
                <a:sym typeface="Roboto"/>
              </a:rPr>
              <a:t> VARIANCE BY COMPONENTS. THE BEST PRACTICE IS  TO TAKE 0.8 ABOVE CUMALATIVE EXPLAINED VARIANCE </a:t>
            </a:r>
            <a:r>
              <a:rPr lang="en-IN" sz="1000" dirty="0" err="1">
                <a:solidFill>
                  <a:schemeClr val="accent1">
                    <a:lumMod val="60000"/>
                    <a:lumOff val="40000"/>
                  </a:schemeClr>
                </a:solidFill>
                <a:latin typeface="+mn-lt"/>
                <a:ea typeface="Roboto"/>
                <a:sym typeface="Roboto"/>
              </a:rPr>
              <a:t>i.e</a:t>
            </a:r>
            <a:r>
              <a:rPr lang="en-IN" sz="1000" dirty="0">
                <a:solidFill>
                  <a:schemeClr val="accent1">
                    <a:lumMod val="60000"/>
                    <a:lumOff val="40000"/>
                  </a:schemeClr>
                </a:solidFill>
                <a:latin typeface="+mn-lt"/>
                <a:ea typeface="Roboto"/>
                <a:sym typeface="Roboto"/>
              </a:rPr>
              <a:t> 10. SO THE NUMBER OF COMPONENTS IS 14</a:t>
            </a:r>
          </a:p>
        </p:txBody>
      </p:sp>
      <p:sp>
        <p:nvSpPr>
          <p:cNvPr id="5" name="TextBox 4">
            <a:extLst>
              <a:ext uri="{FF2B5EF4-FFF2-40B4-BE49-F238E27FC236}">
                <a16:creationId xmlns:a16="http://schemas.microsoft.com/office/drawing/2014/main" id="{053CB40E-EF09-40EA-8DA2-5D25FF4E7CC6}"/>
              </a:ext>
            </a:extLst>
          </p:cNvPr>
          <p:cNvSpPr txBox="1"/>
          <p:nvPr/>
        </p:nvSpPr>
        <p:spPr>
          <a:xfrm>
            <a:off x="5190514" y="2866444"/>
            <a:ext cx="3592800" cy="246221"/>
          </a:xfrm>
          <a:prstGeom prst="rect">
            <a:avLst/>
          </a:prstGeom>
          <a:noFill/>
        </p:spPr>
        <p:txBody>
          <a:bodyPr wrap="square" rtlCol="0">
            <a:spAutoFit/>
          </a:bodyPr>
          <a:lstStyle/>
          <a:p>
            <a:r>
              <a:rPr lang="en-IN" sz="1000" dirty="0">
                <a:solidFill>
                  <a:schemeClr val="accent1">
                    <a:lumMod val="60000"/>
                    <a:lumOff val="40000"/>
                  </a:schemeClr>
                </a:solidFill>
                <a:latin typeface="+mn-lt"/>
                <a:ea typeface="Roboto"/>
              </a:rPr>
              <a:t>THEN WE FIT THE PCA TO NORMALISED DATA</a:t>
            </a:r>
          </a:p>
        </p:txBody>
      </p:sp>
      <p:pic>
        <p:nvPicPr>
          <p:cNvPr id="1028" name="Picture 4">
            <a:extLst>
              <a:ext uri="{FF2B5EF4-FFF2-40B4-BE49-F238E27FC236}">
                <a16:creationId xmlns:a16="http://schemas.microsoft.com/office/drawing/2014/main" id="{5251A914-391D-40FA-B639-8838516CBA9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800" y="236087"/>
            <a:ext cx="4802400" cy="305431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4F3E0D39-5280-43F7-BAA3-32C9B491052F}"/>
              </a:ext>
            </a:extLst>
          </p:cNvPr>
          <p:cNvPicPr>
            <a:picLocks noChangeAspect="1"/>
          </p:cNvPicPr>
          <p:nvPr/>
        </p:nvPicPr>
        <p:blipFill>
          <a:blip r:embed="rId3"/>
          <a:stretch>
            <a:fillRect/>
          </a:stretch>
        </p:blipFill>
        <p:spPr>
          <a:xfrm>
            <a:off x="5118514" y="243156"/>
            <a:ext cx="3449486" cy="2558994"/>
          </a:xfrm>
          <a:prstGeom prst="rect">
            <a:avLst/>
          </a:prstGeom>
        </p:spPr>
      </p:pic>
    </p:spTree>
    <p:extLst>
      <p:ext uri="{BB962C8B-B14F-4D97-AF65-F5344CB8AC3E}">
        <p14:creationId xmlns:p14="http://schemas.microsoft.com/office/powerpoint/2010/main" val="774567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22D43-91A7-43D6-B89C-0AE71CF2400E}"/>
              </a:ext>
            </a:extLst>
          </p:cNvPr>
          <p:cNvSpPr>
            <a:spLocks noGrp="1"/>
          </p:cNvSpPr>
          <p:nvPr>
            <p:ph type="title"/>
          </p:nvPr>
        </p:nvSpPr>
        <p:spPr>
          <a:xfrm>
            <a:off x="2241353" y="584947"/>
            <a:ext cx="4609924" cy="376518"/>
          </a:xfrm>
        </p:spPr>
        <p:txBody>
          <a:bodyPr/>
          <a:lstStyle/>
          <a:p>
            <a:r>
              <a:rPr lang="en-IN" sz="1600" dirty="0"/>
              <a:t>SCATTER PLOT FOR HIERACHICAL CLUSTERING</a:t>
            </a:r>
          </a:p>
        </p:txBody>
      </p:sp>
      <p:pic>
        <p:nvPicPr>
          <p:cNvPr id="3074" name="Picture 2">
            <a:extLst>
              <a:ext uri="{FF2B5EF4-FFF2-40B4-BE49-F238E27FC236}">
                <a16:creationId xmlns:a16="http://schemas.microsoft.com/office/drawing/2014/main" id="{DCF6E737-F7AF-4DE2-BDC5-2F941D4ACA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29327" y="981635"/>
            <a:ext cx="6664097" cy="2440642"/>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F8DEF8E5-DDD2-DBBE-7780-732229D6316A}"/>
              </a:ext>
            </a:extLst>
          </p:cNvPr>
          <p:cNvGrpSpPr/>
          <p:nvPr/>
        </p:nvGrpSpPr>
        <p:grpSpPr>
          <a:xfrm>
            <a:off x="161539" y="3520039"/>
            <a:ext cx="8982461" cy="1503298"/>
            <a:chOff x="135144" y="3062839"/>
            <a:chExt cx="8982461" cy="1503298"/>
          </a:xfrm>
        </p:grpSpPr>
        <p:pic>
          <p:nvPicPr>
            <p:cNvPr id="3" name="Picture 2">
              <a:extLst>
                <a:ext uri="{FF2B5EF4-FFF2-40B4-BE49-F238E27FC236}">
                  <a16:creationId xmlns:a16="http://schemas.microsoft.com/office/drawing/2014/main" id="{D674720A-6C17-DF25-7669-AB1FEADBF42F}"/>
                </a:ext>
              </a:extLst>
            </p:cNvPr>
            <p:cNvPicPr>
              <a:picLocks noChangeAspect="1"/>
            </p:cNvPicPr>
            <p:nvPr/>
          </p:nvPicPr>
          <p:blipFill>
            <a:blip r:embed="rId3"/>
            <a:stretch>
              <a:fillRect/>
            </a:stretch>
          </p:blipFill>
          <p:spPr>
            <a:xfrm>
              <a:off x="3947181" y="3452183"/>
              <a:ext cx="2681202" cy="1113954"/>
            </a:xfrm>
            <a:prstGeom prst="rect">
              <a:avLst/>
            </a:prstGeom>
          </p:spPr>
        </p:pic>
        <p:sp>
          <p:nvSpPr>
            <p:cNvPr id="4" name="TextBox 3">
              <a:extLst>
                <a:ext uri="{FF2B5EF4-FFF2-40B4-BE49-F238E27FC236}">
                  <a16:creationId xmlns:a16="http://schemas.microsoft.com/office/drawing/2014/main" id="{C8E19167-043C-DC55-2F23-96724D12C71F}"/>
                </a:ext>
              </a:extLst>
            </p:cNvPr>
            <p:cNvSpPr txBox="1"/>
            <p:nvPr/>
          </p:nvSpPr>
          <p:spPr>
            <a:xfrm>
              <a:off x="3678583" y="3108932"/>
              <a:ext cx="3728325" cy="276999"/>
            </a:xfrm>
            <a:prstGeom prst="rect">
              <a:avLst/>
            </a:prstGeom>
            <a:noFill/>
          </p:spPr>
          <p:txBody>
            <a:bodyPr wrap="square" rtlCol="0">
              <a:spAutoFit/>
            </a:bodyPr>
            <a:lstStyle/>
            <a:p>
              <a:r>
                <a:rPr lang="en-IN" sz="1200" dirty="0">
                  <a:latin typeface="Times New Roman" panose="02020603050405020304" pitchFamily="18" charset="0"/>
                  <a:cs typeface="Times New Roman" panose="02020603050405020304" pitchFamily="18" charset="0"/>
                </a:rPr>
                <a:t> </a:t>
              </a:r>
              <a:r>
                <a:rPr lang="en-IN" sz="1200" dirty="0">
                  <a:solidFill>
                    <a:schemeClr val="tx1">
                      <a:lumMod val="60000"/>
                      <a:lumOff val="40000"/>
                    </a:schemeClr>
                  </a:solidFill>
                  <a:latin typeface="Times New Roman" panose="02020603050405020304" pitchFamily="18" charset="0"/>
                  <a:cs typeface="Times New Roman" panose="02020603050405020304" pitchFamily="18" charset="0"/>
                </a:rPr>
                <a:t>3 CLUSTERS WITH THEIR VALUE_COUNTS </a:t>
              </a:r>
            </a:p>
          </p:txBody>
        </p:sp>
        <p:sp>
          <p:nvSpPr>
            <p:cNvPr id="6" name="TextBox 5">
              <a:extLst>
                <a:ext uri="{FF2B5EF4-FFF2-40B4-BE49-F238E27FC236}">
                  <a16:creationId xmlns:a16="http://schemas.microsoft.com/office/drawing/2014/main" id="{F62FB28B-CB6F-4C64-1AEB-2639F5589ED6}"/>
                </a:ext>
              </a:extLst>
            </p:cNvPr>
            <p:cNvSpPr txBox="1"/>
            <p:nvPr/>
          </p:nvSpPr>
          <p:spPr>
            <a:xfrm>
              <a:off x="7026405" y="3110025"/>
              <a:ext cx="2091200" cy="276999"/>
            </a:xfrm>
            <a:prstGeom prst="rect">
              <a:avLst/>
            </a:prstGeom>
            <a:noFill/>
          </p:spPr>
          <p:txBody>
            <a:bodyPr wrap="square" rtlCol="0">
              <a:spAutoFit/>
            </a:bodyPr>
            <a:lstStyle/>
            <a:p>
              <a:r>
                <a:rPr lang="en-IN" sz="1200" dirty="0">
                  <a:solidFill>
                    <a:schemeClr val="tx1">
                      <a:lumMod val="60000"/>
                      <a:lumOff val="40000"/>
                    </a:schemeClr>
                  </a:solidFill>
                  <a:latin typeface="Times New Roman" panose="02020603050405020304" pitchFamily="18" charset="0"/>
                  <a:cs typeface="Times New Roman" panose="02020603050405020304" pitchFamily="18" charset="0"/>
                </a:rPr>
                <a:t>SILHOUTTE SCORE IS 75%</a:t>
              </a:r>
            </a:p>
          </p:txBody>
        </p:sp>
        <p:pic>
          <p:nvPicPr>
            <p:cNvPr id="10" name="Picture 9">
              <a:extLst>
                <a:ext uri="{FF2B5EF4-FFF2-40B4-BE49-F238E27FC236}">
                  <a16:creationId xmlns:a16="http://schemas.microsoft.com/office/drawing/2014/main" id="{7F055F33-710B-46D5-A403-25E9DC439E10}"/>
                </a:ext>
              </a:extLst>
            </p:cNvPr>
            <p:cNvPicPr>
              <a:picLocks noChangeAspect="1"/>
            </p:cNvPicPr>
            <p:nvPr/>
          </p:nvPicPr>
          <p:blipFill>
            <a:blip r:embed="rId4"/>
            <a:stretch>
              <a:fillRect/>
            </a:stretch>
          </p:blipFill>
          <p:spPr>
            <a:xfrm>
              <a:off x="6767854" y="3465072"/>
              <a:ext cx="2302182" cy="710019"/>
            </a:xfrm>
            <a:prstGeom prst="rect">
              <a:avLst/>
            </a:prstGeom>
          </p:spPr>
        </p:pic>
        <p:sp>
          <p:nvSpPr>
            <p:cNvPr id="12" name="TextBox 11">
              <a:extLst>
                <a:ext uri="{FF2B5EF4-FFF2-40B4-BE49-F238E27FC236}">
                  <a16:creationId xmlns:a16="http://schemas.microsoft.com/office/drawing/2014/main" id="{B91284EF-1558-9BB8-5A82-77F88241D65D}"/>
                </a:ext>
              </a:extLst>
            </p:cNvPr>
            <p:cNvSpPr txBox="1"/>
            <p:nvPr/>
          </p:nvSpPr>
          <p:spPr>
            <a:xfrm>
              <a:off x="135144" y="3062839"/>
              <a:ext cx="3562797" cy="461665"/>
            </a:xfrm>
            <a:prstGeom prst="rect">
              <a:avLst/>
            </a:prstGeom>
            <a:noFill/>
          </p:spPr>
          <p:txBody>
            <a:bodyPr wrap="square" rtlCol="0">
              <a:spAutoFit/>
            </a:bodyPr>
            <a:lstStyle/>
            <a:p>
              <a:r>
                <a:rPr lang="en-IN" sz="1200" dirty="0">
                  <a:solidFill>
                    <a:schemeClr val="tx1">
                      <a:lumMod val="60000"/>
                      <a:lumOff val="40000"/>
                    </a:schemeClr>
                  </a:solidFill>
                  <a:latin typeface="Times New Roman" panose="02020603050405020304" pitchFamily="18" charset="0"/>
                  <a:cs typeface="Times New Roman" panose="02020603050405020304" pitchFamily="18" charset="0"/>
                </a:rPr>
                <a:t>FOR PRE-PROCESSOR WE ARE USING MINMAX SCALER AND PCA FOR ALL THE CLUSTERING</a:t>
              </a:r>
            </a:p>
          </p:txBody>
        </p:sp>
        <p:sp>
          <p:nvSpPr>
            <p:cNvPr id="13" name="TextBox 12">
              <a:extLst>
                <a:ext uri="{FF2B5EF4-FFF2-40B4-BE49-F238E27FC236}">
                  <a16:creationId xmlns:a16="http://schemas.microsoft.com/office/drawing/2014/main" id="{7CCE4503-9B70-F013-992E-01A789ED1887}"/>
                </a:ext>
              </a:extLst>
            </p:cNvPr>
            <p:cNvSpPr txBox="1"/>
            <p:nvPr/>
          </p:nvSpPr>
          <p:spPr>
            <a:xfrm>
              <a:off x="164278" y="3708494"/>
              <a:ext cx="3728325" cy="461665"/>
            </a:xfrm>
            <a:prstGeom prst="rect">
              <a:avLst/>
            </a:prstGeom>
            <a:noFill/>
          </p:spPr>
          <p:txBody>
            <a:bodyPr wrap="square" rtlCol="0">
              <a:spAutoFit/>
            </a:bodyPr>
            <a:lstStyle/>
            <a:p>
              <a:r>
                <a:rPr lang="en-IN" sz="1200" dirty="0">
                  <a:solidFill>
                    <a:schemeClr val="tx1">
                      <a:lumMod val="60000"/>
                      <a:lumOff val="40000"/>
                    </a:schemeClr>
                  </a:solidFill>
                  <a:latin typeface="Times New Roman" panose="02020603050405020304" pitchFamily="18" charset="0"/>
                  <a:cs typeface="Times New Roman" panose="02020603050405020304" pitchFamily="18" charset="0"/>
                </a:rPr>
                <a:t>WE HAVE USED WARD LINKAGE WITH AFFINITY AS EUCLIDEAN AND 4 CLUSTERS</a:t>
              </a:r>
            </a:p>
          </p:txBody>
        </p:sp>
      </p:grpSp>
      <p:sp>
        <p:nvSpPr>
          <p:cNvPr id="14" name="Title 1">
            <a:extLst>
              <a:ext uri="{FF2B5EF4-FFF2-40B4-BE49-F238E27FC236}">
                <a16:creationId xmlns:a16="http://schemas.microsoft.com/office/drawing/2014/main" id="{3B98866F-BE4B-6FB8-F392-C211635822DB}"/>
              </a:ext>
            </a:extLst>
          </p:cNvPr>
          <p:cNvSpPr txBox="1">
            <a:spLocks/>
          </p:cNvSpPr>
          <p:nvPr/>
        </p:nvSpPr>
        <p:spPr>
          <a:xfrm>
            <a:off x="-71541" y="-60512"/>
            <a:ext cx="8520600" cy="607800"/>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1pPr>
            <a:lvl2pPr marR="0" lvl="1"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2pPr>
            <a:lvl3pPr marR="0" lvl="2"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3pPr>
            <a:lvl4pPr marR="0" lvl="3"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4pPr>
            <a:lvl5pPr marR="0" lvl="4"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5pPr>
            <a:lvl6pPr marR="0" lvl="5"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6pPr>
            <a:lvl7pPr marR="0" lvl="6"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7pPr>
            <a:lvl8pPr marR="0" lvl="7"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8pPr>
            <a:lvl9pPr marR="0" lvl="8"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9pPr>
          </a:lstStyle>
          <a:p>
            <a:pPr algn="ctr"/>
            <a:r>
              <a:rPr lang="en-IN"/>
              <a:t>1. HIERACHICAL CLUSTERING USING PIPELINE</a:t>
            </a:r>
            <a:endParaRPr lang="en-IN" dirty="0"/>
          </a:p>
        </p:txBody>
      </p:sp>
    </p:spTree>
    <p:extLst>
      <p:ext uri="{BB962C8B-B14F-4D97-AF65-F5344CB8AC3E}">
        <p14:creationId xmlns:p14="http://schemas.microsoft.com/office/powerpoint/2010/main" val="42296220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22D43-91A7-43D6-B89C-0AE71CF2400E}"/>
              </a:ext>
            </a:extLst>
          </p:cNvPr>
          <p:cNvSpPr>
            <a:spLocks noGrp="1"/>
          </p:cNvSpPr>
          <p:nvPr>
            <p:ph type="title"/>
          </p:nvPr>
        </p:nvSpPr>
        <p:spPr>
          <a:xfrm>
            <a:off x="2430118" y="526205"/>
            <a:ext cx="4206006" cy="393351"/>
          </a:xfrm>
        </p:spPr>
        <p:txBody>
          <a:bodyPr/>
          <a:lstStyle/>
          <a:p>
            <a:r>
              <a:rPr lang="en-IN" sz="1600" dirty="0"/>
              <a:t>SCATTER PLOT FOR KMEANS CLUSTERING</a:t>
            </a:r>
          </a:p>
        </p:txBody>
      </p:sp>
      <p:pic>
        <p:nvPicPr>
          <p:cNvPr id="6146" name="Picture 2">
            <a:extLst>
              <a:ext uri="{FF2B5EF4-FFF2-40B4-BE49-F238E27FC236}">
                <a16:creationId xmlns:a16="http://schemas.microsoft.com/office/drawing/2014/main" id="{763CDB8B-7E7D-4049-B29B-C780CA43A6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2618" y="983053"/>
            <a:ext cx="7300745" cy="268560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A4135577-D272-DB89-7700-615703F09438}"/>
              </a:ext>
            </a:extLst>
          </p:cNvPr>
          <p:cNvSpPr txBox="1"/>
          <p:nvPr/>
        </p:nvSpPr>
        <p:spPr>
          <a:xfrm>
            <a:off x="608031" y="3705288"/>
            <a:ext cx="4636322" cy="276999"/>
          </a:xfrm>
          <a:prstGeom prst="rect">
            <a:avLst/>
          </a:prstGeom>
          <a:noFill/>
        </p:spPr>
        <p:txBody>
          <a:bodyPr wrap="square" rtlCol="0">
            <a:spAutoFit/>
          </a:bodyPr>
          <a:lstStyle/>
          <a:p>
            <a:r>
              <a:rPr lang="en-IN" sz="1200" dirty="0">
                <a:solidFill>
                  <a:schemeClr val="tx1">
                    <a:lumMod val="60000"/>
                    <a:lumOff val="40000"/>
                  </a:schemeClr>
                </a:solidFill>
                <a:latin typeface="Times New Roman" panose="02020603050405020304" pitchFamily="18" charset="0"/>
                <a:cs typeface="Times New Roman" panose="02020603050405020304" pitchFamily="18" charset="0"/>
              </a:rPr>
              <a:t>WE HAVE USED MAX ITERATION AS 500 AND 4 CLUSTERS</a:t>
            </a:r>
          </a:p>
        </p:txBody>
      </p:sp>
      <p:pic>
        <p:nvPicPr>
          <p:cNvPr id="6" name="Picture 5">
            <a:extLst>
              <a:ext uri="{FF2B5EF4-FFF2-40B4-BE49-F238E27FC236}">
                <a16:creationId xmlns:a16="http://schemas.microsoft.com/office/drawing/2014/main" id="{B3E1DF53-E31D-4C0B-9D51-7C64C28028D7}"/>
              </a:ext>
            </a:extLst>
          </p:cNvPr>
          <p:cNvPicPr>
            <a:picLocks noChangeAspect="1"/>
          </p:cNvPicPr>
          <p:nvPr/>
        </p:nvPicPr>
        <p:blipFill>
          <a:blip r:embed="rId3"/>
          <a:stretch>
            <a:fillRect/>
          </a:stretch>
        </p:blipFill>
        <p:spPr>
          <a:xfrm>
            <a:off x="984734" y="4009867"/>
            <a:ext cx="3772426" cy="1133633"/>
          </a:xfrm>
          <a:prstGeom prst="rect">
            <a:avLst/>
          </a:prstGeom>
        </p:spPr>
      </p:pic>
      <p:pic>
        <p:nvPicPr>
          <p:cNvPr id="9" name="Picture 8">
            <a:extLst>
              <a:ext uri="{FF2B5EF4-FFF2-40B4-BE49-F238E27FC236}">
                <a16:creationId xmlns:a16="http://schemas.microsoft.com/office/drawing/2014/main" id="{0249E446-E05B-A3DF-C5D1-754F78583F76}"/>
              </a:ext>
            </a:extLst>
          </p:cNvPr>
          <p:cNvPicPr>
            <a:picLocks noChangeAspect="1"/>
          </p:cNvPicPr>
          <p:nvPr/>
        </p:nvPicPr>
        <p:blipFill>
          <a:blip r:embed="rId4"/>
          <a:stretch>
            <a:fillRect/>
          </a:stretch>
        </p:blipFill>
        <p:spPr>
          <a:xfrm>
            <a:off x="4886405" y="4121176"/>
            <a:ext cx="2867425" cy="962159"/>
          </a:xfrm>
          <a:prstGeom prst="rect">
            <a:avLst/>
          </a:prstGeom>
        </p:spPr>
      </p:pic>
      <p:sp>
        <p:nvSpPr>
          <p:cNvPr id="10" name="TextBox 9">
            <a:extLst>
              <a:ext uri="{FF2B5EF4-FFF2-40B4-BE49-F238E27FC236}">
                <a16:creationId xmlns:a16="http://schemas.microsoft.com/office/drawing/2014/main" id="{85518187-D74E-3F09-1A36-66E1ADCE8DBA}"/>
              </a:ext>
            </a:extLst>
          </p:cNvPr>
          <p:cNvSpPr txBox="1"/>
          <p:nvPr/>
        </p:nvSpPr>
        <p:spPr>
          <a:xfrm>
            <a:off x="5217782" y="3748760"/>
            <a:ext cx="2090694" cy="276999"/>
          </a:xfrm>
          <a:prstGeom prst="rect">
            <a:avLst/>
          </a:prstGeom>
          <a:noFill/>
        </p:spPr>
        <p:txBody>
          <a:bodyPr wrap="square" rtlCol="0">
            <a:spAutoFit/>
          </a:bodyPr>
          <a:lstStyle/>
          <a:p>
            <a:r>
              <a:rPr lang="en-IN" sz="1200" dirty="0">
                <a:solidFill>
                  <a:schemeClr val="tx1">
                    <a:lumMod val="60000"/>
                    <a:lumOff val="40000"/>
                  </a:schemeClr>
                </a:solidFill>
                <a:latin typeface="Times New Roman" panose="02020603050405020304" pitchFamily="18" charset="0"/>
                <a:cs typeface="Times New Roman" panose="02020603050405020304" pitchFamily="18" charset="0"/>
              </a:rPr>
              <a:t>SILHOUTTE SCORE IS 48%</a:t>
            </a:r>
          </a:p>
        </p:txBody>
      </p:sp>
      <p:sp>
        <p:nvSpPr>
          <p:cNvPr id="11" name="Title 1">
            <a:extLst>
              <a:ext uri="{FF2B5EF4-FFF2-40B4-BE49-F238E27FC236}">
                <a16:creationId xmlns:a16="http://schemas.microsoft.com/office/drawing/2014/main" id="{7D6DC43D-0390-A05B-9E89-9AB34AD0D629}"/>
              </a:ext>
            </a:extLst>
          </p:cNvPr>
          <p:cNvSpPr txBox="1">
            <a:spLocks/>
          </p:cNvSpPr>
          <p:nvPr/>
        </p:nvSpPr>
        <p:spPr>
          <a:xfrm>
            <a:off x="311700" y="0"/>
            <a:ext cx="8520600" cy="607800"/>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1pPr>
            <a:lvl2pPr marR="0" lvl="1"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2pPr>
            <a:lvl3pPr marR="0" lvl="2"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3pPr>
            <a:lvl4pPr marR="0" lvl="3"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4pPr>
            <a:lvl5pPr marR="0" lvl="4"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5pPr>
            <a:lvl6pPr marR="0" lvl="5"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6pPr>
            <a:lvl7pPr marR="0" lvl="6"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7pPr>
            <a:lvl8pPr marR="0" lvl="7"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8pPr>
            <a:lvl9pPr marR="0" lvl="8"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9pPr>
          </a:lstStyle>
          <a:p>
            <a:pPr algn="ctr"/>
            <a:r>
              <a:rPr lang="en-IN" dirty="0"/>
              <a:t>2. KMEANS CLUSTERING USING PIPELINE</a:t>
            </a:r>
          </a:p>
        </p:txBody>
      </p:sp>
    </p:spTree>
    <p:extLst>
      <p:ext uri="{BB962C8B-B14F-4D97-AF65-F5344CB8AC3E}">
        <p14:creationId xmlns:p14="http://schemas.microsoft.com/office/powerpoint/2010/main" val="32977194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F2C608-F7CD-416C-98F5-59B18EFBD6CC}"/>
              </a:ext>
            </a:extLst>
          </p:cNvPr>
          <p:cNvSpPr>
            <a:spLocks noGrp="1"/>
          </p:cNvSpPr>
          <p:nvPr>
            <p:ph type="title"/>
          </p:nvPr>
        </p:nvSpPr>
        <p:spPr>
          <a:xfrm>
            <a:off x="0" y="0"/>
            <a:ext cx="4798182" cy="607800"/>
          </a:xfrm>
        </p:spPr>
        <p:txBody>
          <a:bodyPr/>
          <a:lstStyle/>
          <a:p>
            <a:pPr algn="ctr"/>
            <a:r>
              <a:rPr lang="en-IN" dirty="0"/>
              <a:t>3. DBSCAN CLUSTERING </a:t>
            </a:r>
          </a:p>
        </p:txBody>
      </p:sp>
      <p:sp>
        <p:nvSpPr>
          <p:cNvPr id="17" name="TextBox 16">
            <a:extLst>
              <a:ext uri="{FF2B5EF4-FFF2-40B4-BE49-F238E27FC236}">
                <a16:creationId xmlns:a16="http://schemas.microsoft.com/office/drawing/2014/main" id="{A5F64FCD-943F-45BD-9112-B719F157F9DC}"/>
              </a:ext>
            </a:extLst>
          </p:cNvPr>
          <p:cNvSpPr txBox="1"/>
          <p:nvPr/>
        </p:nvSpPr>
        <p:spPr>
          <a:xfrm>
            <a:off x="176454" y="3734238"/>
            <a:ext cx="3252548" cy="461665"/>
          </a:xfrm>
          <a:prstGeom prst="rect">
            <a:avLst/>
          </a:prstGeom>
          <a:noFill/>
        </p:spPr>
        <p:txBody>
          <a:bodyPr wrap="square" rtlCol="0">
            <a:spAutoFit/>
          </a:bodyPr>
          <a:lstStyle/>
          <a:p>
            <a:r>
              <a:rPr lang="en-IN" sz="1200" dirty="0">
                <a:solidFill>
                  <a:schemeClr val="tx1">
                    <a:lumMod val="60000"/>
                    <a:lumOff val="40000"/>
                  </a:schemeClr>
                </a:solidFill>
                <a:latin typeface="Times New Roman" panose="02020603050405020304" pitchFamily="18" charset="0"/>
                <a:cs typeface="Times New Roman" panose="02020603050405020304" pitchFamily="18" charset="0"/>
              </a:rPr>
              <a:t>WE HAVE USED EPSILON DISTANCE AS 0.8</a:t>
            </a:r>
          </a:p>
          <a:p>
            <a:r>
              <a:rPr lang="en-IN" sz="1200" dirty="0">
                <a:solidFill>
                  <a:schemeClr val="tx1">
                    <a:lumMod val="60000"/>
                    <a:lumOff val="40000"/>
                  </a:schemeClr>
                </a:solidFill>
                <a:latin typeface="Times New Roman" panose="02020603050405020304" pitchFamily="18" charset="0"/>
                <a:cs typeface="Times New Roman" panose="02020603050405020304" pitchFamily="18" charset="0"/>
              </a:rPr>
              <a:t>AND MINIMUM SAMPLES AS 8</a:t>
            </a:r>
          </a:p>
        </p:txBody>
      </p:sp>
      <p:sp>
        <p:nvSpPr>
          <p:cNvPr id="20" name="TextBox 19">
            <a:extLst>
              <a:ext uri="{FF2B5EF4-FFF2-40B4-BE49-F238E27FC236}">
                <a16:creationId xmlns:a16="http://schemas.microsoft.com/office/drawing/2014/main" id="{AE00828D-D7EE-4E14-A988-841A45058E6D}"/>
              </a:ext>
            </a:extLst>
          </p:cNvPr>
          <p:cNvSpPr txBox="1"/>
          <p:nvPr/>
        </p:nvSpPr>
        <p:spPr>
          <a:xfrm>
            <a:off x="2966717" y="3319737"/>
            <a:ext cx="3280129" cy="276999"/>
          </a:xfrm>
          <a:prstGeom prst="rect">
            <a:avLst/>
          </a:prstGeom>
          <a:noFill/>
        </p:spPr>
        <p:txBody>
          <a:bodyPr wrap="square" rtlCol="0">
            <a:spAutoFit/>
          </a:bodyPr>
          <a:lstStyle/>
          <a:p>
            <a:r>
              <a:rPr lang="en-IN" sz="1200" dirty="0">
                <a:solidFill>
                  <a:schemeClr val="tx1">
                    <a:lumMod val="60000"/>
                    <a:lumOff val="40000"/>
                  </a:schemeClr>
                </a:solidFill>
                <a:latin typeface="Times New Roman" panose="02020603050405020304" pitchFamily="18" charset="0"/>
                <a:cs typeface="Times New Roman" panose="02020603050405020304" pitchFamily="18" charset="0"/>
              </a:rPr>
              <a:t> 8 CLUSTERS WITH THEIR VALUE_COUNTS </a:t>
            </a:r>
          </a:p>
        </p:txBody>
      </p:sp>
      <p:pic>
        <p:nvPicPr>
          <p:cNvPr id="4" name="Picture 3">
            <a:extLst>
              <a:ext uri="{FF2B5EF4-FFF2-40B4-BE49-F238E27FC236}">
                <a16:creationId xmlns:a16="http://schemas.microsoft.com/office/drawing/2014/main" id="{248ED582-6FA4-4F86-80F1-6283A6E8B99D}"/>
              </a:ext>
            </a:extLst>
          </p:cNvPr>
          <p:cNvPicPr>
            <a:picLocks noChangeAspect="1"/>
          </p:cNvPicPr>
          <p:nvPr/>
        </p:nvPicPr>
        <p:blipFill>
          <a:blip r:embed="rId2"/>
          <a:stretch>
            <a:fillRect/>
          </a:stretch>
        </p:blipFill>
        <p:spPr>
          <a:xfrm>
            <a:off x="132459" y="4289313"/>
            <a:ext cx="3277057" cy="562053"/>
          </a:xfrm>
          <a:prstGeom prst="rect">
            <a:avLst/>
          </a:prstGeom>
        </p:spPr>
      </p:pic>
      <p:pic>
        <p:nvPicPr>
          <p:cNvPr id="6" name="Picture 5">
            <a:extLst>
              <a:ext uri="{FF2B5EF4-FFF2-40B4-BE49-F238E27FC236}">
                <a16:creationId xmlns:a16="http://schemas.microsoft.com/office/drawing/2014/main" id="{2B522A54-EE81-4E75-99FA-BDEA039EA4B3}"/>
              </a:ext>
            </a:extLst>
          </p:cNvPr>
          <p:cNvPicPr>
            <a:picLocks noChangeAspect="1"/>
          </p:cNvPicPr>
          <p:nvPr/>
        </p:nvPicPr>
        <p:blipFill>
          <a:blip r:embed="rId3"/>
          <a:stretch>
            <a:fillRect/>
          </a:stretch>
        </p:blipFill>
        <p:spPr>
          <a:xfrm>
            <a:off x="3625624" y="3650876"/>
            <a:ext cx="1797430" cy="1434018"/>
          </a:xfrm>
          <a:prstGeom prst="rect">
            <a:avLst/>
          </a:prstGeom>
        </p:spPr>
      </p:pic>
      <p:pic>
        <p:nvPicPr>
          <p:cNvPr id="8" name="Picture 7">
            <a:extLst>
              <a:ext uri="{FF2B5EF4-FFF2-40B4-BE49-F238E27FC236}">
                <a16:creationId xmlns:a16="http://schemas.microsoft.com/office/drawing/2014/main" id="{4C5F7D1F-F16E-4107-97E7-65E08EEFA955}"/>
              </a:ext>
            </a:extLst>
          </p:cNvPr>
          <p:cNvPicPr>
            <a:picLocks noChangeAspect="1"/>
          </p:cNvPicPr>
          <p:nvPr/>
        </p:nvPicPr>
        <p:blipFill>
          <a:blip r:embed="rId4"/>
          <a:stretch>
            <a:fillRect/>
          </a:stretch>
        </p:blipFill>
        <p:spPr>
          <a:xfrm>
            <a:off x="5560358" y="3753715"/>
            <a:ext cx="3501319" cy="268119"/>
          </a:xfrm>
          <a:prstGeom prst="rect">
            <a:avLst/>
          </a:prstGeom>
        </p:spPr>
      </p:pic>
      <p:pic>
        <p:nvPicPr>
          <p:cNvPr id="3" name="Picture 2">
            <a:extLst>
              <a:ext uri="{FF2B5EF4-FFF2-40B4-BE49-F238E27FC236}">
                <a16:creationId xmlns:a16="http://schemas.microsoft.com/office/drawing/2014/main" id="{B6FD626A-DDF9-14D8-BAAB-E5AC2102E86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23683" y="580189"/>
            <a:ext cx="6012516" cy="2744254"/>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E987347D-417B-5FAA-9501-28C0EA238468}"/>
              </a:ext>
            </a:extLst>
          </p:cNvPr>
          <p:cNvSpPr txBox="1">
            <a:spLocks/>
          </p:cNvSpPr>
          <p:nvPr/>
        </p:nvSpPr>
        <p:spPr>
          <a:xfrm>
            <a:off x="4625965" y="152400"/>
            <a:ext cx="4121347" cy="405653"/>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1pPr>
            <a:lvl2pPr marR="0" lvl="1"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2pPr>
            <a:lvl3pPr marR="0" lvl="2"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3pPr>
            <a:lvl4pPr marR="0" lvl="3"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4pPr>
            <a:lvl5pPr marR="0" lvl="4"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5pPr>
            <a:lvl6pPr marR="0" lvl="5"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6pPr>
            <a:lvl7pPr marR="0" lvl="6"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7pPr>
            <a:lvl8pPr marR="0" lvl="7"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8pPr>
            <a:lvl9pPr marR="0" lvl="8"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9pPr>
          </a:lstStyle>
          <a:p>
            <a:r>
              <a:rPr lang="en-IN" sz="1600" dirty="0"/>
              <a:t>SCATTER PLOT FOR DBSCAN CLUSTERING</a:t>
            </a:r>
          </a:p>
        </p:txBody>
      </p:sp>
    </p:spTree>
    <p:extLst>
      <p:ext uri="{BB962C8B-B14F-4D97-AF65-F5344CB8AC3E}">
        <p14:creationId xmlns:p14="http://schemas.microsoft.com/office/powerpoint/2010/main" val="19247830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4510355" cy="698643"/>
          </a:xfrm>
        </p:spPr>
        <p:txBody>
          <a:bodyPr/>
          <a:lstStyle/>
          <a:p>
            <a:r>
              <a:rPr lang="en-US" dirty="0">
                <a:latin typeface="+mj-lt"/>
              </a:rPr>
              <a:t>Group Members</a:t>
            </a:r>
          </a:p>
        </p:txBody>
      </p:sp>
      <p:sp>
        <p:nvSpPr>
          <p:cNvPr id="3" name="TextBox 2"/>
          <p:cNvSpPr txBox="1"/>
          <p:nvPr/>
        </p:nvSpPr>
        <p:spPr>
          <a:xfrm>
            <a:off x="552702" y="1281418"/>
            <a:ext cx="7582328" cy="1815882"/>
          </a:xfrm>
          <a:prstGeom prst="rect">
            <a:avLst/>
          </a:prstGeom>
          <a:noFill/>
        </p:spPr>
        <p:txBody>
          <a:bodyPr wrap="square" rtlCol="0">
            <a:spAutoFit/>
          </a:bodyPr>
          <a:lstStyle/>
          <a:p>
            <a:r>
              <a:rPr lang="en-US" b="1" dirty="0">
                <a:ln w="6600">
                  <a:solidFill>
                    <a:schemeClr val="accent2"/>
                  </a:solidFill>
                  <a:prstDash val="solid"/>
                </a:ln>
                <a:solidFill>
                  <a:srgbClr val="FFFFFF"/>
                </a:solidFill>
                <a:effectLst>
                  <a:outerShdw dist="38100" dir="2700000" algn="tl" rotWithShape="0">
                    <a:schemeClr val="accent2"/>
                  </a:outerShdw>
                </a:effectLst>
                <a:latin typeface="+mn-lt"/>
              </a:rPr>
              <a:t>Mrs. Soumya U</a:t>
            </a:r>
          </a:p>
          <a:p>
            <a:endParaRPr lang="en-US" b="1" dirty="0">
              <a:ln w="6600">
                <a:solidFill>
                  <a:schemeClr val="accent2"/>
                </a:solidFill>
                <a:prstDash val="solid"/>
              </a:ln>
              <a:solidFill>
                <a:srgbClr val="FFFFFF"/>
              </a:solidFill>
              <a:effectLst>
                <a:outerShdw dist="38100" dir="2700000" algn="tl" rotWithShape="0">
                  <a:schemeClr val="accent2"/>
                </a:outerShdw>
              </a:effectLst>
              <a:latin typeface="+mn-lt"/>
            </a:endParaRPr>
          </a:p>
          <a:p>
            <a:r>
              <a:rPr lang="en-US" b="1" dirty="0">
                <a:ln w="6600">
                  <a:solidFill>
                    <a:schemeClr val="accent2"/>
                  </a:solidFill>
                  <a:prstDash val="solid"/>
                </a:ln>
                <a:solidFill>
                  <a:srgbClr val="FFFFFF"/>
                </a:solidFill>
                <a:effectLst>
                  <a:outerShdw dist="38100" dir="2700000" algn="tl" rotWithShape="0">
                    <a:schemeClr val="accent2"/>
                  </a:outerShdw>
                </a:effectLst>
                <a:latin typeface="+mn-lt"/>
              </a:rPr>
              <a:t>Mr. Yash Kalose</a:t>
            </a:r>
          </a:p>
          <a:p>
            <a:pPr marL="342900" indent="-342900">
              <a:buAutoNum type="arabicPeriod"/>
            </a:pPr>
            <a:endParaRPr lang="en-US" b="1" dirty="0">
              <a:ln w="6600">
                <a:solidFill>
                  <a:schemeClr val="accent2"/>
                </a:solidFill>
                <a:prstDash val="solid"/>
              </a:ln>
              <a:solidFill>
                <a:srgbClr val="FFFFFF"/>
              </a:solidFill>
              <a:effectLst>
                <a:outerShdw dist="38100" dir="2700000" algn="tl" rotWithShape="0">
                  <a:schemeClr val="accent2"/>
                </a:outerShdw>
              </a:effectLst>
              <a:latin typeface="+mn-lt"/>
            </a:endParaRPr>
          </a:p>
          <a:p>
            <a:r>
              <a:rPr lang="en-US" b="1" dirty="0">
                <a:ln w="6600">
                  <a:solidFill>
                    <a:schemeClr val="accent2"/>
                  </a:solidFill>
                  <a:prstDash val="solid"/>
                </a:ln>
                <a:solidFill>
                  <a:srgbClr val="FFFFFF"/>
                </a:solidFill>
                <a:effectLst>
                  <a:outerShdw dist="38100" dir="2700000" algn="tl" rotWithShape="0">
                    <a:schemeClr val="accent2"/>
                  </a:outerShdw>
                </a:effectLst>
                <a:latin typeface="+mn-lt"/>
              </a:rPr>
              <a:t>Mr.Clive Dominic Andrews</a:t>
            </a:r>
          </a:p>
          <a:p>
            <a:pPr marL="342900" indent="-342900">
              <a:buAutoNum type="arabicPeriod"/>
            </a:pPr>
            <a:endParaRPr lang="en-US" b="1" dirty="0">
              <a:ln w="6600">
                <a:solidFill>
                  <a:schemeClr val="accent2"/>
                </a:solidFill>
                <a:prstDash val="solid"/>
              </a:ln>
              <a:solidFill>
                <a:srgbClr val="FFFFFF"/>
              </a:solidFill>
              <a:effectLst>
                <a:outerShdw dist="38100" dir="2700000" algn="tl" rotWithShape="0">
                  <a:schemeClr val="accent2"/>
                </a:outerShdw>
              </a:effectLst>
              <a:latin typeface="+mn-lt"/>
            </a:endParaRPr>
          </a:p>
          <a:p>
            <a:r>
              <a:rPr lang="en-US" b="1" dirty="0">
                <a:ln w="6600">
                  <a:solidFill>
                    <a:schemeClr val="accent2"/>
                  </a:solidFill>
                  <a:prstDash val="solid"/>
                </a:ln>
                <a:solidFill>
                  <a:srgbClr val="FFFFFF"/>
                </a:solidFill>
                <a:effectLst>
                  <a:outerShdw dist="38100" dir="2700000" algn="tl" rotWithShape="0">
                    <a:schemeClr val="accent2"/>
                  </a:outerShdw>
                </a:effectLst>
                <a:latin typeface="+mn-lt"/>
              </a:rPr>
              <a:t>Mrs Gagana Shree Urs</a:t>
            </a:r>
          </a:p>
          <a:p>
            <a:endParaRPr lang="en-US" b="1" dirty="0">
              <a:ln w="6600">
                <a:solidFill>
                  <a:schemeClr val="accent2"/>
                </a:solidFill>
                <a:prstDash val="solid"/>
              </a:ln>
              <a:solidFill>
                <a:srgbClr val="FFFFFF"/>
              </a:solidFill>
              <a:effectLst>
                <a:outerShdw dist="38100" dir="2700000" algn="tl" rotWithShape="0">
                  <a:schemeClr val="accent2"/>
                </a:outerShdw>
              </a:effectLst>
              <a:latin typeface="+mn-lt"/>
            </a:endParaRPr>
          </a:p>
        </p:txBody>
      </p:sp>
      <p:sp>
        <p:nvSpPr>
          <p:cNvPr id="4" name="TextBox 3"/>
          <p:cNvSpPr txBox="1"/>
          <p:nvPr/>
        </p:nvSpPr>
        <p:spPr>
          <a:xfrm>
            <a:off x="289699" y="759198"/>
            <a:ext cx="2178121" cy="461665"/>
          </a:xfrm>
          <a:prstGeom prst="rect">
            <a:avLst/>
          </a:prstGeom>
          <a:noFill/>
        </p:spPr>
        <p:txBody>
          <a:bodyPr wrap="square" rtlCol="0">
            <a:spAutoFit/>
          </a:bodyPr>
          <a:lstStyle/>
          <a:p>
            <a:r>
              <a:rPr lang="en-US" sz="2400" b="1" spc="50" dirty="0">
                <a:ln w="9525" cmpd="sng">
                  <a:solidFill>
                    <a:schemeClr val="accent1"/>
                  </a:solidFill>
                  <a:prstDash val="solid"/>
                </a:ln>
                <a:solidFill>
                  <a:srgbClr val="70AD47">
                    <a:tint val="1000"/>
                  </a:srgbClr>
                </a:solidFill>
                <a:effectLst>
                  <a:glow rad="38100">
                    <a:schemeClr val="accent1">
                      <a:alpha val="40000"/>
                    </a:schemeClr>
                  </a:glow>
                </a:effectLst>
                <a:latin typeface="+mj-lt"/>
              </a:rPr>
              <a:t>GROUP</a:t>
            </a:r>
            <a:r>
              <a:rPr lang="en-US" b="1" spc="50" dirty="0">
                <a:ln w="9525" cmpd="sng">
                  <a:solidFill>
                    <a:schemeClr val="accent1"/>
                  </a:solidFill>
                  <a:prstDash val="solid"/>
                </a:ln>
                <a:solidFill>
                  <a:srgbClr val="70AD47">
                    <a:tint val="1000"/>
                  </a:srgbClr>
                </a:solidFill>
                <a:effectLst>
                  <a:glow rad="38100">
                    <a:schemeClr val="accent1">
                      <a:alpha val="40000"/>
                    </a:schemeClr>
                  </a:glow>
                </a:effectLst>
                <a:latin typeface="+mj-lt"/>
              </a:rPr>
              <a:t> </a:t>
            </a:r>
            <a:r>
              <a:rPr lang="en-US" sz="2400" b="1" spc="50" dirty="0">
                <a:ln w="9525" cmpd="sng">
                  <a:solidFill>
                    <a:schemeClr val="accent1"/>
                  </a:solidFill>
                  <a:prstDash val="solid"/>
                </a:ln>
                <a:solidFill>
                  <a:srgbClr val="70AD47">
                    <a:tint val="1000"/>
                  </a:srgbClr>
                </a:solidFill>
                <a:effectLst>
                  <a:glow rad="38100">
                    <a:schemeClr val="accent1">
                      <a:alpha val="40000"/>
                    </a:schemeClr>
                  </a:glow>
                </a:effectLst>
                <a:latin typeface="+mj-lt"/>
              </a:rPr>
              <a:t>1</a:t>
            </a:r>
          </a:p>
        </p:txBody>
      </p:sp>
      <p:sp>
        <p:nvSpPr>
          <p:cNvPr id="5" name="TextBox 4">
            <a:extLst>
              <a:ext uri="{FF2B5EF4-FFF2-40B4-BE49-F238E27FC236}">
                <a16:creationId xmlns:a16="http://schemas.microsoft.com/office/drawing/2014/main" id="{C0700252-5A85-41E2-A603-C89D07A499BE}"/>
              </a:ext>
            </a:extLst>
          </p:cNvPr>
          <p:cNvSpPr txBox="1"/>
          <p:nvPr/>
        </p:nvSpPr>
        <p:spPr>
          <a:xfrm>
            <a:off x="289699" y="3097300"/>
            <a:ext cx="2178121" cy="461665"/>
          </a:xfrm>
          <a:prstGeom prst="rect">
            <a:avLst/>
          </a:prstGeom>
          <a:noFill/>
        </p:spPr>
        <p:txBody>
          <a:bodyPr wrap="square" rtlCol="0">
            <a:spAutoFit/>
          </a:bodyPr>
          <a:lstStyle/>
          <a:p>
            <a:r>
              <a:rPr lang="en-US" sz="2400" b="1" spc="50" dirty="0">
                <a:ln w="9525" cmpd="sng">
                  <a:solidFill>
                    <a:schemeClr val="accent1"/>
                  </a:solidFill>
                  <a:prstDash val="solid"/>
                </a:ln>
                <a:solidFill>
                  <a:srgbClr val="70AD47">
                    <a:tint val="1000"/>
                  </a:srgbClr>
                </a:solidFill>
                <a:effectLst>
                  <a:glow rad="38100">
                    <a:schemeClr val="accent1">
                      <a:alpha val="40000"/>
                    </a:schemeClr>
                  </a:glow>
                </a:effectLst>
                <a:latin typeface="+mj-lt"/>
              </a:rPr>
              <a:t>MENTOR</a:t>
            </a:r>
          </a:p>
        </p:txBody>
      </p:sp>
      <p:sp>
        <p:nvSpPr>
          <p:cNvPr id="6" name="TextBox 5">
            <a:extLst>
              <a:ext uri="{FF2B5EF4-FFF2-40B4-BE49-F238E27FC236}">
                <a16:creationId xmlns:a16="http://schemas.microsoft.com/office/drawing/2014/main" id="{D3C5723F-635C-4024-AF3B-6940DB159367}"/>
              </a:ext>
            </a:extLst>
          </p:cNvPr>
          <p:cNvSpPr txBox="1"/>
          <p:nvPr/>
        </p:nvSpPr>
        <p:spPr>
          <a:xfrm>
            <a:off x="229187" y="4097449"/>
            <a:ext cx="2655207" cy="461665"/>
          </a:xfrm>
          <a:prstGeom prst="rect">
            <a:avLst/>
          </a:prstGeom>
          <a:noFill/>
        </p:spPr>
        <p:txBody>
          <a:bodyPr wrap="square" rtlCol="0">
            <a:spAutoFit/>
          </a:bodyPr>
          <a:lstStyle/>
          <a:p>
            <a:r>
              <a:rPr lang="en-US" sz="2400" b="1" spc="50" dirty="0">
                <a:ln w="9525" cmpd="sng">
                  <a:solidFill>
                    <a:schemeClr val="accent1"/>
                  </a:solidFill>
                  <a:prstDash val="solid"/>
                </a:ln>
                <a:solidFill>
                  <a:srgbClr val="70AD47">
                    <a:tint val="1000"/>
                  </a:srgbClr>
                </a:solidFill>
                <a:effectLst>
                  <a:glow rad="38100">
                    <a:schemeClr val="accent1">
                      <a:alpha val="40000"/>
                    </a:schemeClr>
                  </a:glow>
                </a:effectLst>
                <a:latin typeface="+mj-lt"/>
              </a:rPr>
              <a:t>COORDINATOR</a:t>
            </a:r>
          </a:p>
        </p:txBody>
      </p:sp>
      <p:sp>
        <p:nvSpPr>
          <p:cNvPr id="7" name="TextBox 6">
            <a:extLst>
              <a:ext uri="{FF2B5EF4-FFF2-40B4-BE49-F238E27FC236}">
                <a16:creationId xmlns:a16="http://schemas.microsoft.com/office/drawing/2014/main" id="{E6B758DD-04AF-4C26-B718-EDC2BDEDBAF9}"/>
              </a:ext>
            </a:extLst>
          </p:cNvPr>
          <p:cNvSpPr txBox="1"/>
          <p:nvPr/>
        </p:nvSpPr>
        <p:spPr>
          <a:xfrm>
            <a:off x="552702" y="3558965"/>
            <a:ext cx="3481901" cy="338554"/>
          </a:xfrm>
          <a:prstGeom prst="rect">
            <a:avLst/>
          </a:prstGeom>
          <a:noFill/>
        </p:spPr>
        <p:txBody>
          <a:bodyPr wrap="square" rtlCol="0">
            <a:spAutoFit/>
          </a:bodyPr>
          <a:lstStyle/>
          <a:p>
            <a:r>
              <a:rPr lang="en-US" sz="1600" b="1" spc="50" dirty="0">
                <a:ln w="9525" cmpd="sng">
                  <a:solidFill>
                    <a:schemeClr val="accent1"/>
                  </a:solidFill>
                  <a:prstDash val="solid"/>
                </a:ln>
                <a:solidFill>
                  <a:srgbClr val="70AD47">
                    <a:tint val="1000"/>
                  </a:srgbClr>
                </a:solidFill>
                <a:effectLst>
                  <a:glow rad="38100">
                    <a:schemeClr val="accent1">
                      <a:alpha val="40000"/>
                    </a:schemeClr>
                  </a:glow>
                </a:effectLst>
                <a:latin typeface="+mj-lt"/>
              </a:rPr>
              <a:t>Mr. Karthik Muskula</a:t>
            </a:r>
          </a:p>
        </p:txBody>
      </p:sp>
      <p:sp>
        <p:nvSpPr>
          <p:cNvPr id="8" name="TextBox 7">
            <a:extLst>
              <a:ext uri="{FF2B5EF4-FFF2-40B4-BE49-F238E27FC236}">
                <a16:creationId xmlns:a16="http://schemas.microsoft.com/office/drawing/2014/main" id="{CD57CBEF-5CA7-4FE4-9F4D-567A0C910998}"/>
              </a:ext>
            </a:extLst>
          </p:cNvPr>
          <p:cNvSpPr txBox="1"/>
          <p:nvPr/>
        </p:nvSpPr>
        <p:spPr>
          <a:xfrm>
            <a:off x="552702" y="4488965"/>
            <a:ext cx="3481901" cy="338554"/>
          </a:xfrm>
          <a:prstGeom prst="rect">
            <a:avLst/>
          </a:prstGeom>
          <a:noFill/>
        </p:spPr>
        <p:txBody>
          <a:bodyPr wrap="square" rtlCol="0">
            <a:spAutoFit/>
          </a:bodyPr>
          <a:lstStyle/>
          <a:p>
            <a:r>
              <a:rPr lang="en-US" sz="1600" b="1" spc="50" dirty="0">
                <a:ln w="9525" cmpd="sng">
                  <a:solidFill>
                    <a:schemeClr val="accent1"/>
                  </a:solidFill>
                  <a:prstDash val="solid"/>
                </a:ln>
                <a:solidFill>
                  <a:srgbClr val="70AD47">
                    <a:tint val="1000"/>
                  </a:srgbClr>
                </a:solidFill>
                <a:effectLst>
                  <a:glow rad="38100">
                    <a:schemeClr val="accent1">
                      <a:alpha val="40000"/>
                    </a:schemeClr>
                  </a:glow>
                </a:effectLst>
                <a:latin typeface="+mj-lt"/>
              </a:rPr>
              <a:t>Mrs. Bapuram Pallavi</a:t>
            </a:r>
          </a:p>
        </p:txBody>
      </p:sp>
    </p:spTree>
    <p:extLst>
      <p:ext uri="{BB962C8B-B14F-4D97-AF65-F5344CB8AC3E}">
        <p14:creationId xmlns:p14="http://schemas.microsoft.com/office/powerpoint/2010/main" val="31633879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D136E6-0DE5-4097-96CC-D3C2B3064B3E}"/>
              </a:ext>
            </a:extLst>
          </p:cNvPr>
          <p:cNvSpPr>
            <a:spLocks noGrp="1"/>
          </p:cNvSpPr>
          <p:nvPr>
            <p:ph type="title"/>
          </p:nvPr>
        </p:nvSpPr>
        <p:spPr/>
        <p:txBody>
          <a:bodyPr/>
          <a:lstStyle/>
          <a:p>
            <a:r>
              <a:rPr lang="en-US" dirty="0"/>
              <a:t>Silhouette Score</a:t>
            </a:r>
          </a:p>
        </p:txBody>
      </p:sp>
      <p:sp>
        <p:nvSpPr>
          <p:cNvPr id="3" name="Text Placeholder 2">
            <a:extLst>
              <a:ext uri="{FF2B5EF4-FFF2-40B4-BE49-F238E27FC236}">
                <a16:creationId xmlns:a16="http://schemas.microsoft.com/office/drawing/2014/main" id="{005076F0-F72A-4B3D-BF02-D508478A92CA}"/>
              </a:ext>
            </a:extLst>
          </p:cNvPr>
          <p:cNvSpPr>
            <a:spLocks noGrp="1"/>
          </p:cNvSpPr>
          <p:nvPr>
            <p:ph type="body" idx="1"/>
          </p:nvPr>
        </p:nvSpPr>
        <p:spPr/>
        <p:txBody>
          <a:bodyPr/>
          <a:lstStyle/>
          <a:p>
            <a:r>
              <a:rPr lang="en-US" dirty="0"/>
              <a:t>Silhouette score for KMEANS was 48%</a:t>
            </a:r>
          </a:p>
          <a:p>
            <a:r>
              <a:rPr lang="en-US" dirty="0"/>
              <a:t>Silhouette score for </a:t>
            </a:r>
            <a:r>
              <a:rPr lang="en-IN" dirty="0"/>
              <a:t>HIERACHICAL CLUSTERING</a:t>
            </a:r>
            <a:r>
              <a:rPr lang="en-US" dirty="0"/>
              <a:t> was 75% </a:t>
            </a:r>
          </a:p>
          <a:p>
            <a:r>
              <a:rPr lang="en-US" dirty="0"/>
              <a:t>Silhouette score for  DBSAN was -14%</a:t>
            </a:r>
          </a:p>
          <a:p>
            <a:endParaRPr lang="en-US" dirty="0"/>
          </a:p>
          <a:p>
            <a:pPr marL="114300" indent="0">
              <a:buNone/>
            </a:pPr>
            <a:endParaRPr lang="en-US" dirty="0"/>
          </a:p>
          <a:p>
            <a:pPr marL="114300" indent="0">
              <a:buNone/>
            </a:pPr>
            <a:r>
              <a:rPr lang="en-US" dirty="0"/>
              <a:t>Even though the Silhouette score is 48% for </a:t>
            </a:r>
            <a:r>
              <a:rPr lang="en-US" dirty="0" err="1"/>
              <a:t>Kmeans</a:t>
            </a:r>
            <a:r>
              <a:rPr lang="en-US" dirty="0"/>
              <a:t>, we are using it for prediction as the cluster appear in more distinct way</a:t>
            </a:r>
          </a:p>
          <a:p>
            <a:endParaRPr lang="en-US" dirty="0"/>
          </a:p>
        </p:txBody>
      </p:sp>
    </p:spTree>
    <p:extLst>
      <p:ext uri="{BB962C8B-B14F-4D97-AF65-F5344CB8AC3E}">
        <p14:creationId xmlns:p14="http://schemas.microsoft.com/office/powerpoint/2010/main" val="33683791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45662-7AA2-4829-B40E-9E68FF348D8D}"/>
              </a:ext>
            </a:extLst>
          </p:cNvPr>
          <p:cNvSpPr>
            <a:spLocks noGrp="1"/>
          </p:cNvSpPr>
          <p:nvPr>
            <p:ph type="title"/>
          </p:nvPr>
        </p:nvSpPr>
        <p:spPr>
          <a:xfrm>
            <a:off x="54524" y="-75775"/>
            <a:ext cx="8520600" cy="411531"/>
          </a:xfrm>
        </p:spPr>
        <p:txBody>
          <a:bodyPr/>
          <a:lstStyle/>
          <a:p>
            <a:pPr algn="ctr"/>
            <a:r>
              <a:rPr lang="en-US" dirty="0"/>
              <a:t>Prediction on KMEANS</a:t>
            </a:r>
          </a:p>
        </p:txBody>
      </p:sp>
      <p:sp>
        <p:nvSpPr>
          <p:cNvPr id="3" name="Text Placeholder 2">
            <a:extLst>
              <a:ext uri="{FF2B5EF4-FFF2-40B4-BE49-F238E27FC236}">
                <a16:creationId xmlns:a16="http://schemas.microsoft.com/office/drawing/2014/main" id="{17C0B863-6129-4C51-9A41-B92477D46E05}"/>
              </a:ext>
            </a:extLst>
          </p:cNvPr>
          <p:cNvSpPr>
            <a:spLocks noGrp="1"/>
          </p:cNvSpPr>
          <p:nvPr>
            <p:ph type="body" idx="1"/>
          </p:nvPr>
        </p:nvSpPr>
        <p:spPr>
          <a:xfrm>
            <a:off x="232894" y="4091012"/>
            <a:ext cx="6324844" cy="671513"/>
          </a:xfrm>
        </p:spPr>
        <p:txBody>
          <a:bodyPr/>
          <a:lstStyle/>
          <a:p>
            <a:r>
              <a:rPr lang="en-US" sz="1000" dirty="0">
                <a:solidFill>
                  <a:schemeClr val="accent1">
                    <a:lumMod val="60000"/>
                    <a:lumOff val="40000"/>
                  </a:schemeClr>
                </a:solidFill>
                <a:latin typeface="+mn-lt"/>
              </a:rPr>
              <a:t>We create a prediction data frame and load the predict values of </a:t>
            </a:r>
            <a:r>
              <a:rPr lang="en-US" sz="1000" dirty="0" err="1">
                <a:solidFill>
                  <a:schemeClr val="accent1">
                    <a:lumMod val="60000"/>
                    <a:lumOff val="40000"/>
                  </a:schemeClr>
                </a:solidFill>
                <a:latin typeface="+mn-lt"/>
              </a:rPr>
              <a:t>kmeans</a:t>
            </a:r>
            <a:r>
              <a:rPr lang="en-US" sz="1000" dirty="0">
                <a:solidFill>
                  <a:schemeClr val="accent1">
                    <a:lumMod val="60000"/>
                    <a:lumOff val="40000"/>
                  </a:schemeClr>
                </a:solidFill>
                <a:latin typeface="+mn-lt"/>
              </a:rPr>
              <a:t> cluster</a:t>
            </a:r>
          </a:p>
          <a:p>
            <a:r>
              <a:rPr lang="en-US" sz="1000" dirty="0">
                <a:solidFill>
                  <a:schemeClr val="accent1">
                    <a:lumMod val="60000"/>
                    <a:lumOff val="40000"/>
                  </a:schemeClr>
                </a:solidFill>
                <a:latin typeface="+mn-lt"/>
              </a:rPr>
              <a:t>Then we found the values counts of each cluster</a:t>
            </a:r>
          </a:p>
          <a:p>
            <a:r>
              <a:rPr lang="en-US" sz="1000" dirty="0">
                <a:solidFill>
                  <a:schemeClr val="accent1">
                    <a:lumMod val="60000"/>
                    <a:lumOff val="40000"/>
                  </a:schemeClr>
                </a:solidFill>
                <a:latin typeface="+mn-lt"/>
              </a:rPr>
              <a:t>We created a new data frame (</a:t>
            </a:r>
            <a:r>
              <a:rPr lang="en-US" sz="1000" dirty="0" err="1">
                <a:solidFill>
                  <a:schemeClr val="accent1">
                    <a:lumMod val="60000"/>
                    <a:lumOff val="40000"/>
                  </a:schemeClr>
                </a:solidFill>
                <a:latin typeface="+mn-lt"/>
              </a:rPr>
              <a:t>new_df</a:t>
            </a:r>
            <a:r>
              <a:rPr lang="en-US" sz="1000" dirty="0">
                <a:solidFill>
                  <a:schemeClr val="accent1">
                    <a:lumMod val="60000"/>
                    <a:lumOff val="40000"/>
                  </a:schemeClr>
                </a:solidFill>
                <a:latin typeface="+mn-lt"/>
              </a:rPr>
              <a:t>) of 8 random columns </a:t>
            </a:r>
          </a:p>
          <a:p>
            <a:endParaRPr lang="en-US" sz="1000" dirty="0">
              <a:solidFill>
                <a:schemeClr val="accent1">
                  <a:lumMod val="60000"/>
                  <a:lumOff val="40000"/>
                </a:schemeClr>
              </a:solidFill>
              <a:latin typeface="+mn-lt"/>
            </a:endParaRPr>
          </a:p>
        </p:txBody>
      </p:sp>
      <p:pic>
        <p:nvPicPr>
          <p:cNvPr id="6" name="Picture 5">
            <a:extLst>
              <a:ext uri="{FF2B5EF4-FFF2-40B4-BE49-F238E27FC236}">
                <a16:creationId xmlns:a16="http://schemas.microsoft.com/office/drawing/2014/main" id="{6EFFE1CB-47FF-4451-BE48-19D443B5A15A}"/>
              </a:ext>
            </a:extLst>
          </p:cNvPr>
          <p:cNvPicPr>
            <a:picLocks noChangeAspect="1"/>
          </p:cNvPicPr>
          <p:nvPr/>
        </p:nvPicPr>
        <p:blipFill>
          <a:blip r:embed="rId2"/>
          <a:stretch>
            <a:fillRect/>
          </a:stretch>
        </p:blipFill>
        <p:spPr>
          <a:xfrm>
            <a:off x="2894400" y="638156"/>
            <a:ext cx="3355200" cy="3384625"/>
          </a:xfrm>
          <a:prstGeom prst="rect">
            <a:avLst/>
          </a:prstGeom>
        </p:spPr>
      </p:pic>
    </p:spTree>
    <p:extLst>
      <p:ext uri="{BB962C8B-B14F-4D97-AF65-F5344CB8AC3E}">
        <p14:creationId xmlns:p14="http://schemas.microsoft.com/office/powerpoint/2010/main" val="12584057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C2B6CE-8DF0-4E6D-B81E-F23B29827538}"/>
              </a:ext>
            </a:extLst>
          </p:cNvPr>
          <p:cNvSpPr>
            <a:spLocks noGrp="1"/>
          </p:cNvSpPr>
          <p:nvPr>
            <p:ph type="title"/>
          </p:nvPr>
        </p:nvSpPr>
        <p:spPr>
          <a:xfrm>
            <a:off x="204544" y="-33175"/>
            <a:ext cx="8520600" cy="607800"/>
          </a:xfrm>
        </p:spPr>
        <p:txBody>
          <a:bodyPr/>
          <a:lstStyle/>
          <a:p>
            <a:r>
              <a:rPr lang="en-US" sz="2400" dirty="0"/>
              <a:t>Pickling the data and predicting</a:t>
            </a:r>
          </a:p>
        </p:txBody>
      </p:sp>
      <p:sp>
        <p:nvSpPr>
          <p:cNvPr id="3" name="Text Placeholder 2">
            <a:extLst>
              <a:ext uri="{FF2B5EF4-FFF2-40B4-BE49-F238E27FC236}">
                <a16:creationId xmlns:a16="http://schemas.microsoft.com/office/drawing/2014/main" id="{A41BA7DD-B7EB-42BB-B022-97BE3763C3D5}"/>
              </a:ext>
            </a:extLst>
          </p:cNvPr>
          <p:cNvSpPr>
            <a:spLocks noGrp="1"/>
          </p:cNvSpPr>
          <p:nvPr>
            <p:ph type="body" idx="1"/>
          </p:nvPr>
        </p:nvSpPr>
        <p:spPr>
          <a:xfrm>
            <a:off x="257174" y="3983848"/>
            <a:ext cx="6324844" cy="709595"/>
          </a:xfrm>
        </p:spPr>
        <p:txBody>
          <a:bodyPr/>
          <a:lstStyle/>
          <a:p>
            <a:r>
              <a:rPr lang="en-US" sz="1000" dirty="0">
                <a:solidFill>
                  <a:schemeClr val="accent1">
                    <a:lumMod val="60000"/>
                    <a:lumOff val="40000"/>
                  </a:schemeClr>
                </a:solidFill>
                <a:latin typeface="+mn-lt"/>
              </a:rPr>
              <a:t>Data was picked as pickled </a:t>
            </a:r>
            <a:r>
              <a:rPr lang="en-US" sz="1000" dirty="0" err="1">
                <a:solidFill>
                  <a:schemeClr val="accent1">
                    <a:lumMod val="60000"/>
                    <a:lumOff val="40000"/>
                  </a:schemeClr>
                </a:solidFill>
                <a:latin typeface="+mn-lt"/>
              </a:rPr>
              <a:t>kmeans</a:t>
            </a:r>
            <a:r>
              <a:rPr lang="en-US" sz="1000" dirty="0">
                <a:solidFill>
                  <a:schemeClr val="accent1">
                    <a:lumMod val="60000"/>
                    <a:lumOff val="40000"/>
                  </a:schemeClr>
                </a:solidFill>
                <a:latin typeface="+mn-lt"/>
              </a:rPr>
              <a:t>.</a:t>
            </a:r>
          </a:p>
          <a:p>
            <a:r>
              <a:rPr lang="en-US" sz="1000" dirty="0">
                <a:solidFill>
                  <a:schemeClr val="accent1">
                    <a:lumMod val="60000"/>
                    <a:lumOff val="40000"/>
                  </a:schemeClr>
                </a:solidFill>
                <a:latin typeface="+mn-lt"/>
              </a:rPr>
              <a:t>To test the accuracy, a random columns of </a:t>
            </a:r>
            <a:r>
              <a:rPr lang="en-US" sz="1000" dirty="0" err="1">
                <a:solidFill>
                  <a:schemeClr val="accent1">
                    <a:lumMod val="60000"/>
                    <a:lumOff val="40000"/>
                  </a:schemeClr>
                </a:solidFill>
                <a:latin typeface="+mn-lt"/>
              </a:rPr>
              <a:t>kmeans</a:t>
            </a:r>
            <a:r>
              <a:rPr lang="en-US" sz="1000" dirty="0">
                <a:solidFill>
                  <a:schemeClr val="accent1">
                    <a:lumMod val="60000"/>
                    <a:lumOff val="40000"/>
                  </a:schemeClr>
                </a:solidFill>
                <a:latin typeface="+mn-lt"/>
              </a:rPr>
              <a:t> prediction was chosen to see if it would show the correct clusters in which they were located, and then we found the prediction for pickle </a:t>
            </a:r>
            <a:r>
              <a:rPr lang="en-US" sz="1000" dirty="0" err="1">
                <a:solidFill>
                  <a:schemeClr val="accent1">
                    <a:lumMod val="60000"/>
                    <a:lumOff val="40000"/>
                  </a:schemeClr>
                </a:solidFill>
                <a:latin typeface="+mn-lt"/>
              </a:rPr>
              <a:t>kmeans</a:t>
            </a:r>
            <a:r>
              <a:rPr lang="en-US" sz="1000" dirty="0">
                <a:solidFill>
                  <a:schemeClr val="accent1">
                    <a:lumMod val="60000"/>
                    <a:lumOff val="40000"/>
                  </a:schemeClr>
                </a:solidFill>
                <a:latin typeface="+mn-lt"/>
              </a:rPr>
              <a:t>, we found that both the results were matching</a:t>
            </a:r>
            <a:endParaRPr lang="en-US" sz="1050" dirty="0"/>
          </a:p>
        </p:txBody>
      </p:sp>
      <p:pic>
        <p:nvPicPr>
          <p:cNvPr id="6" name="Picture 5">
            <a:extLst>
              <a:ext uri="{FF2B5EF4-FFF2-40B4-BE49-F238E27FC236}">
                <a16:creationId xmlns:a16="http://schemas.microsoft.com/office/drawing/2014/main" id="{EAFE144E-0B1B-4378-8A57-9637D4ECAB97}"/>
              </a:ext>
            </a:extLst>
          </p:cNvPr>
          <p:cNvPicPr>
            <a:picLocks noChangeAspect="1"/>
          </p:cNvPicPr>
          <p:nvPr/>
        </p:nvPicPr>
        <p:blipFill>
          <a:blip r:embed="rId3"/>
          <a:stretch>
            <a:fillRect/>
          </a:stretch>
        </p:blipFill>
        <p:spPr>
          <a:xfrm>
            <a:off x="135732" y="450057"/>
            <a:ext cx="8751094" cy="3636168"/>
          </a:xfrm>
          <a:prstGeom prst="rect">
            <a:avLst/>
          </a:prstGeom>
        </p:spPr>
      </p:pic>
    </p:spTree>
    <p:extLst>
      <p:ext uri="{BB962C8B-B14F-4D97-AF65-F5344CB8AC3E}">
        <p14:creationId xmlns:p14="http://schemas.microsoft.com/office/powerpoint/2010/main" val="42837234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29BEE8-6891-48C4-823F-B23B3A473CBF}"/>
              </a:ext>
            </a:extLst>
          </p:cNvPr>
          <p:cNvSpPr>
            <a:spLocks noGrp="1"/>
          </p:cNvSpPr>
          <p:nvPr>
            <p:ph type="title"/>
          </p:nvPr>
        </p:nvSpPr>
        <p:spPr>
          <a:xfrm>
            <a:off x="167700" y="-86800"/>
            <a:ext cx="8520600" cy="607800"/>
          </a:xfrm>
        </p:spPr>
        <p:txBody>
          <a:bodyPr/>
          <a:lstStyle/>
          <a:p>
            <a:r>
              <a:rPr lang="en-IN" sz="2800" dirty="0">
                <a:latin typeface="Times New Roman" panose="02020603050405020304" pitchFamily="18" charset="0"/>
                <a:cs typeface="Times New Roman" panose="02020603050405020304" pitchFamily="18" charset="0"/>
              </a:rPr>
              <a:t>DEPLOYMENT</a:t>
            </a:r>
          </a:p>
        </p:txBody>
      </p:sp>
      <p:sp>
        <p:nvSpPr>
          <p:cNvPr id="4" name="TextBox 3">
            <a:extLst>
              <a:ext uri="{FF2B5EF4-FFF2-40B4-BE49-F238E27FC236}">
                <a16:creationId xmlns:a16="http://schemas.microsoft.com/office/drawing/2014/main" id="{6A50494C-AD5C-45FB-8BDB-EA83AB96A8C1}"/>
              </a:ext>
            </a:extLst>
          </p:cNvPr>
          <p:cNvSpPr txBox="1"/>
          <p:nvPr/>
        </p:nvSpPr>
        <p:spPr>
          <a:xfrm>
            <a:off x="3823200" y="351723"/>
            <a:ext cx="1497600" cy="338554"/>
          </a:xfrm>
          <a:prstGeom prst="rect">
            <a:avLst/>
          </a:prstGeom>
          <a:noFill/>
        </p:spPr>
        <p:txBody>
          <a:bodyPr wrap="square" rtlCol="0">
            <a:spAutoFit/>
          </a:bodyPr>
          <a:lstStyle/>
          <a:p>
            <a:r>
              <a:rPr lang="en-IN" sz="1600" dirty="0">
                <a:solidFill>
                  <a:schemeClr val="accent2"/>
                </a:solidFill>
                <a:latin typeface="Times New Roman" panose="02020603050405020304" pitchFamily="18" charset="0"/>
                <a:cs typeface="Times New Roman" panose="02020603050405020304" pitchFamily="18" charset="0"/>
              </a:rPr>
              <a:t>HOME PAGE</a:t>
            </a:r>
          </a:p>
        </p:txBody>
      </p:sp>
      <p:pic>
        <p:nvPicPr>
          <p:cNvPr id="12" name="Picture 11">
            <a:extLst>
              <a:ext uri="{FF2B5EF4-FFF2-40B4-BE49-F238E27FC236}">
                <a16:creationId xmlns:a16="http://schemas.microsoft.com/office/drawing/2014/main" id="{8B935B7C-DD75-4DCC-BEDB-CDDC5408AE90}"/>
              </a:ext>
            </a:extLst>
          </p:cNvPr>
          <p:cNvPicPr>
            <a:picLocks noChangeAspect="1"/>
          </p:cNvPicPr>
          <p:nvPr/>
        </p:nvPicPr>
        <p:blipFill rotWithShape="1">
          <a:blip r:embed="rId2"/>
          <a:srcRect l="39471" t="18655" r="22598" b="5372"/>
          <a:stretch/>
        </p:blipFill>
        <p:spPr>
          <a:xfrm>
            <a:off x="0" y="921436"/>
            <a:ext cx="3348000" cy="4222064"/>
          </a:xfrm>
          <a:prstGeom prst="rect">
            <a:avLst/>
          </a:prstGeom>
        </p:spPr>
      </p:pic>
      <p:pic>
        <p:nvPicPr>
          <p:cNvPr id="14" name="Picture 13">
            <a:extLst>
              <a:ext uri="{FF2B5EF4-FFF2-40B4-BE49-F238E27FC236}">
                <a16:creationId xmlns:a16="http://schemas.microsoft.com/office/drawing/2014/main" id="{FAC12EC9-A8A3-4BD0-8DE8-6AB2F1FE04AE}"/>
              </a:ext>
            </a:extLst>
          </p:cNvPr>
          <p:cNvPicPr>
            <a:picLocks noChangeAspect="1"/>
          </p:cNvPicPr>
          <p:nvPr/>
        </p:nvPicPr>
        <p:blipFill rotWithShape="1">
          <a:blip r:embed="rId3"/>
          <a:srcRect l="38582" t="15398" r="29685" b="5092"/>
          <a:stretch/>
        </p:blipFill>
        <p:spPr>
          <a:xfrm>
            <a:off x="3348000" y="921436"/>
            <a:ext cx="2901600" cy="4222064"/>
          </a:xfrm>
          <a:prstGeom prst="rect">
            <a:avLst/>
          </a:prstGeom>
        </p:spPr>
      </p:pic>
      <p:pic>
        <p:nvPicPr>
          <p:cNvPr id="16" name="Picture 15">
            <a:extLst>
              <a:ext uri="{FF2B5EF4-FFF2-40B4-BE49-F238E27FC236}">
                <a16:creationId xmlns:a16="http://schemas.microsoft.com/office/drawing/2014/main" id="{28A6B7B8-53FC-4B84-BBD1-851368166124}"/>
              </a:ext>
            </a:extLst>
          </p:cNvPr>
          <p:cNvPicPr>
            <a:picLocks noChangeAspect="1"/>
          </p:cNvPicPr>
          <p:nvPr/>
        </p:nvPicPr>
        <p:blipFill rotWithShape="1">
          <a:blip r:embed="rId4"/>
          <a:srcRect l="38819" t="28556" r="22992" b="18110"/>
          <a:stretch/>
        </p:blipFill>
        <p:spPr>
          <a:xfrm>
            <a:off x="6249600" y="921436"/>
            <a:ext cx="2901600" cy="4222064"/>
          </a:xfrm>
          <a:prstGeom prst="rect">
            <a:avLst/>
          </a:prstGeom>
        </p:spPr>
      </p:pic>
    </p:spTree>
    <p:extLst>
      <p:ext uri="{BB962C8B-B14F-4D97-AF65-F5344CB8AC3E}">
        <p14:creationId xmlns:p14="http://schemas.microsoft.com/office/powerpoint/2010/main" val="5779696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BCD5C5-25C4-4477-8C6B-DFD1ADAAB95E}"/>
              </a:ext>
            </a:extLst>
          </p:cNvPr>
          <p:cNvSpPr>
            <a:spLocks noGrp="1"/>
          </p:cNvSpPr>
          <p:nvPr>
            <p:ph type="title"/>
          </p:nvPr>
        </p:nvSpPr>
        <p:spPr>
          <a:xfrm>
            <a:off x="311700" y="-101200"/>
            <a:ext cx="8520600" cy="607800"/>
          </a:xfrm>
        </p:spPr>
        <p:txBody>
          <a:bodyPr/>
          <a:lstStyle/>
          <a:p>
            <a:pPr algn="ctr"/>
            <a:r>
              <a:rPr lang="en-IN" sz="1600" dirty="0">
                <a:latin typeface="Times New Roman" panose="02020603050405020304" pitchFamily="18" charset="0"/>
                <a:cs typeface="Times New Roman" panose="02020603050405020304" pitchFamily="18" charset="0"/>
              </a:rPr>
              <a:t>PREDICTION PAGE</a:t>
            </a:r>
          </a:p>
        </p:txBody>
      </p:sp>
      <p:pic>
        <p:nvPicPr>
          <p:cNvPr id="4" name="Picture 3">
            <a:extLst>
              <a:ext uri="{FF2B5EF4-FFF2-40B4-BE49-F238E27FC236}">
                <a16:creationId xmlns:a16="http://schemas.microsoft.com/office/drawing/2014/main" id="{E567BFD8-AB07-49C2-B2AB-7986B693570E}"/>
              </a:ext>
            </a:extLst>
          </p:cNvPr>
          <p:cNvPicPr>
            <a:picLocks noChangeAspect="1"/>
          </p:cNvPicPr>
          <p:nvPr/>
        </p:nvPicPr>
        <p:blipFill rotWithShape="1">
          <a:blip r:embed="rId2"/>
          <a:srcRect l="39292" t="22957" r="22361" b="8875"/>
          <a:stretch/>
        </p:blipFill>
        <p:spPr>
          <a:xfrm>
            <a:off x="0" y="432000"/>
            <a:ext cx="3146400" cy="4711500"/>
          </a:xfrm>
          <a:prstGeom prst="rect">
            <a:avLst/>
          </a:prstGeom>
        </p:spPr>
      </p:pic>
      <p:pic>
        <p:nvPicPr>
          <p:cNvPr id="6" name="Picture 5">
            <a:extLst>
              <a:ext uri="{FF2B5EF4-FFF2-40B4-BE49-F238E27FC236}">
                <a16:creationId xmlns:a16="http://schemas.microsoft.com/office/drawing/2014/main" id="{CF7AB25B-12F4-420F-91C3-1055D9BF83F1}"/>
              </a:ext>
            </a:extLst>
          </p:cNvPr>
          <p:cNvPicPr>
            <a:picLocks noChangeAspect="1"/>
          </p:cNvPicPr>
          <p:nvPr/>
        </p:nvPicPr>
        <p:blipFill rotWithShape="1">
          <a:blip r:embed="rId3"/>
          <a:srcRect l="39055" t="15118" r="22599" b="6300"/>
          <a:stretch/>
        </p:blipFill>
        <p:spPr>
          <a:xfrm>
            <a:off x="3146400" y="550800"/>
            <a:ext cx="3146400" cy="4592700"/>
          </a:xfrm>
          <a:prstGeom prst="rect">
            <a:avLst/>
          </a:prstGeom>
        </p:spPr>
      </p:pic>
      <p:pic>
        <p:nvPicPr>
          <p:cNvPr id="8" name="Picture 7">
            <a:extLst>
              <a:ext uri="{FF2B5EF4-FFF2-40B4-BE49-F238E27FC236}">
                <a16:creationId xmlns:a16="http://schemas.microsoft.com/office/drawing/2014/main" id="{219E5DD0-0BB0-4ADE-ADE9-A96FEC4B4B2A}"/>
              </a:ext>
            </a:extLst>
          </p:cNvPr>
          <p:cNvPicPr>
            <a:picLocks noChangeAspect="1"/>
          </p:cNvPicPr>
          <p:nvPr/>
        </p:nvPicPr>
        <p:blipFill rotWithShape="1">
          <a:blip r:embed="rId4"/>
          <a:srcRect l="39364" t="21277" r="22390" b="7471"/>
          <a:stretch/>
        </p:blipFill>
        <p:spPr>
          <a:xfrm>
            <a:off x="6292800" y="506600"/>
            <a:ext cx="2851200" cy="4636900"/>
          </a:xfrm>
          <a:prstGeom prst="rect">
            <a:avLst/>
          </a:prstGeom>
        </p:spPr>
      </p:pic>
    </p:spTree>
    <p:extLst>
      <p:ext uri="{BB962C8B-B14F-4D97-AF65-F5344CB8AC3E}">
        <p14:creationId xmlns:p14="http://schemas.microsoft.com/office/powerpoint/2010/main" val="22530572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84B9D-1AC8-46A5-A324-145E11A7D5CF}"/>
              </a:ext>
            </a:extLst>
          </p:cNvPr>
          <p:cNvSpPr>
            <a:spLocks noGrp="1"/>
          </p:cNvSpPr>
          <p:nvPr>
            <p:ph type="title"/>
          </p:nvPr>
        </p:nvSpPr>
        <p:spPr>
          <a:xfrm>
            <a:off x="311700" y="0"/>
            <a:ext cx="8520600" cy="424800"/>
          </a:xfrm>
        </p:spPr>
        <p:txBody>
          <a:bodyPr/>
          <a:lstStyle/>
          <a:p>
            <a:pPr algn="ctr"/>
            <a:r>
              <a:rPr lang="en-IN" sz="1600" dirty="0">
                <a:latin typeface="Times New Roman" panose="02020603050405020304" pitchFamily="18" charset="0"/>
                <a:cs typeface="Times New Roman" panose="02020603050405020304" pitchFamily="18" charset="0"/>
              </a:rPr>
              <a:t>VISUALISATION PAGE</a:t>
            </a:r>
          </a:p>
        </p:txBody>
      </p:sp>
      <p:pic>
        <p:nvPicPr>
          <p:cNvPr id="4" name="Picture 3">
            <a:extLst>
              <a:ext uri="{FF2B5EF4-FFF2-40B4-BE49-F238E27FC236}">
                <a16:creationId xmlns:a16="http://schemas.microsoft.com/office/drawing/2014/main" id="{405F8B6A-EEF1-4245-B891-3AD53F6DDF34}"/>
              </a:ext>
            </a:extLst>
          </p:cNvPr>
          <p:cNvPicPr>
            <a:picLocks noChangeAspect="1"/>
          </p:cNvPicPr>
          <p:nvPr/>
        </p:nvPicPr>
        <p:blipFill rotWithShape="1">
          <a:blip r:embed="rId2"/>
          <a:srcRect l="38504" t="17497" r="22756" b="4532"/>
          <a:stretch/>
        </p:blipFill>
        <p:spPr>
          <a:xfrm>
            <a:off x="0" y="475200"/>
            <a:ext cx="4737600" cy="4668300"/>
          </a:xfrm>
          <a:prstGeom prst="rect">
            <a:avLst/>
          </a:prstGeom>
        </p:spPr>
      </p:pic>
      <p:pic>
        <p:nvPicPr>
          <p:cNvPr id="6" name="Picture 5">
            <a:extLst>
              <a:ext uri="{FF2B5EF4-FFF2-40B4-BE49-F238E27FC236}">
                <a16:creationId xmlns:a16="http://schemas.microsoft.com/office/drawing/2014/main" id="{58739A46-47F1-42DD-A70E-6E4E288A673F}"/>
              </a:ext>
            </a:extLst>
          </p:cNvPr>
          <p:cNvPicPr>
            <a:picLocks noChangeAspect="1"/>
          </p:cNvPicPr>
          <p:nvPr/>
        </p:nvPicPr>
        <p:blipFill rotWithShape="1">
          <a:blip r:embed="rId3"/>
          <a:srcRect l="40236" t="48994" r="22913" b="14050"/>
          <a:stretch/>
        </p:blipFill>
        <p:spPr>
          <a:xfrm>
            <a:off x="4737600" y="1576800"/>
            <a:ext cx="4406400" cy="2750400"/>
          </a:xfrm>
          <a:prstGeom prst="rect">
            <a:avLst/>
          </a:prstGeom>
        </p:spPr>
      </p:pic>
    </p:spTree>
    <p:extLst>
      <p:ext uri="{BB962C8B-B14F-4D97-AF65-F5344CB8AC3E}">
        <p14:creationId xmlns:p14="http://schemas.microsoft.com/office/powerpoint/2010/main" val="21488931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B82A67-42A6-4207-99A6-24FD1526E395}"/>
              </a:ext>
            </a:extLst>
          </p:cNvPr>
          <p:cNvSpPr>
            <a:spLocks noGrp="1"/>
          </p:cNvSpPr>
          <p:nvPr>
            <p:ph type="title"/>
          </p:nvPr>
        </p:nvSpPr>
        <p:spPr>
          <a:xfrm>
            <a:off x="311700" y="129200"/>
            <a:ext cx="8520600" cy="607800"/>
          </a:xfrm>
        </p:spPr>
        <p:txBody>
          <a:bodyPr/>
          <a:lstStyle/>
          <a:p>
            <a:r>
              <a:rPr lang="en-IN" dirty="0">
                <a:latin typeface="Times New Roman" panose="02020603050405020304" pitchFamily="18" charset="0"/>
                <a:cs typeface="Times New Roman" panose="02020603050405020304" pitchFamily="18" charset="0"/>
              </a:rPr>
              <a:t>CHALLENGES FACED</a:t>
            </a:r>
          </a:p>
        </p:txBody>
      </p:sp>
      <p:sp>
        <p:nvSpPr>
          <p:cNvPr id="3" name="Text Placeholder 2">
            <a:extLst>
              <a:ext uri="{FF2B5EF4-FFF2-40B4-BE49-F238E27FC236}">
                <a16:creationId xmlns:a16="http://schemas.microsoft.com/office/drawing/2014/main" id="{6581C5CE-B840-4782-8980-BD1C3B96BE4E}"/>
              </a:ext>
            </a:extLst>
          </p:cNvPr>
          <p:cNvSpPr>
            <a:spLocks noGrp="1"/>
          </p:cNvSpPr>
          <p:nvPr>
            <p:ph type="body" idx="1"/>
          </p:nvPr>
        </p:nvSpPr>
        <p:spPr>
          <a:xfrm>
            <a:off x="311700" y="985075"/>
            <a:ext cx="8520600" cy="3339000"/>
          </a:xfrm>
        </p:spPr>
        <p:txBody>
          <a:bodyPr/>
          <a:lstStyle/>
          <a:p>
            <a:r>
              <a:rPr lang="en-IN" dirty="0">
                <a:latin typeface="Times New Roman" panose="02020603050405020304" pitchFamily="18" charset="0"/>
                <a:cs typeface="Times New Roman" panose="02020603050405020304" pitchFamily="18" charset="0"/>
              </a:rPr>
              <a:t>For </a:t>
            </a:r>
            <a:r>
              <a:rPr lang="en-IN" dirty="0" err="1">
                <a:latin typeface="Times New Roman" panose="02020603050405020304" pitchFamily="18" charset="0"/>
                <a:cs typeface="Times New Roman" panose="02020603050405020304" pitchFamily="18" charset="0"/>
              </a:rPr>
              <a:t>Dbscan</a:t>
            </a:r>
            <a:r>
              <a:rPr lang="en-IN" dirty="0">
                <a:latin typeface="Times New Roman" panose="02020603050405020304" pitchFamily="18" charset="0"/>
                <a:cs typeface="Times New Roman" panose="02020603050405020304" pitchFamily="18" charset="0"/>
              </a:rPr>
              <a:t> the cluster was not distinct enough for visualisation so we had to use different epsilon distance and minimum points </a:t>
            </a:r>
          </a:p>
          <a:p>
            <a:r>
              <a:rPr lang="en-IN" dirty="0" err="1">
                <a:latin typeface="Times New Roman" panose="02020603050405020304" pitchFamily="18" charset="0"/>
                <a:cs typeface="Times New Roman" panose="02020603050405020304" pitchFamily="18" charset="0"/>
              </a:rPr>
              <a:t>Dbscan</a:t>
            </a:r>
            <a:r>
              <a:rPr lang="en-IN" dirty="0">
                <a:latin typeface="Times New Roman" panose="02020603050405020304" pitchFamily="18" charset="0"/>
                <a:cs typeface="Times New Roman" panose="02020603050405020304" pitchFamily="18" charset="0"/>
              </a:rPr>
              <a:t> through pipeline was not working so we found out that by removing </a:t>
            </a:r>
            <a:r>
              <a:rPr lang="en-IN" dirty="0" err="1">
                <a:latin typeface="Times New Roman" panose="02020603050405020304" pitchFamily="18" charset="0"/>
                <a:cs typeface="Times New Roman" panose="02020603050405020304" pitchFamily="18" charset="0"/>
              </a:rPr>
              <a:t>pca</a:t>
            </a:r>
            <a:r>
              <a:rPr lang="en-IN" dirty="0">
                <a:latin typeface="Times New Roman" panose="02020603050405020304" pitchFamily="18" charset="0"/>
                <a:cs typeface="Times New Roman" panose="02020603050405020304" pitchFamily="18" charset="0"/>
              </a:rPr>
              <a:t> the number of cluster would be same as predicted </a:t>
            </a:r>
          </a:p>
          <a:p>
            <a:r>
              <a:rPr lang="en-IN" dirty="0">
                <a:latin typeface="Times New Roman" panose="02020603050405020304" pitchFamily="18" charset="0"/>
                <a:cs typeface="Times New Roman" panose="02020603050405020304" pitchFamily="18" charset="0"/>
              </a:rPr>
              <a:t>By splitting the data into numerical and categorical columns it was easier to visualize the data </a:t>
            </a:r>
          </a:p>
          <a:p>
            <a:r>
              <a:rPr lang="en-IN" dirty="0">
                <a:latin typeface="Times New Roman" panose="02020603050405020304" pitchFamily="18" charset="0"/>
                <a:cs typeface="Times New Roman" panose="02020603050405020304" pitchFamily="18" charset="0"/>
              </a:rPr>
              <a:t>Using label encoding on education and martial status column it was easier to plot the bar and pie plots</a:t>
            </a:r>
          </a:p>
          <a:p>
            <a:endParaRPr lang="en-IN" sz="1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737557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31066D-1E70-4128-AAE4-71E35D428588}"/>
              </a:ext>
            </a:extLst>
          </p:cNvPr>
          <p:cNvSpPr>
            <a:spLocks noGrp="1"/>
          </p:cNvSpPr>
          <p:nvPr>
            <p:ph type="title"/>
          </p:nvPr>
        </p:nvSpPr>
        <p:spPr/>
        <p:txBody>
          <a:bodyPr/>
          <a:lstStyle/>
          <a:p>
            <a:r>
              <a:rPr lang="en-IN" dirty="0"/>
              <a:t>CONCLUSION</a:t>
            </a:r>
          </a:p>
        </p:txBody>
      </p:sp>
      <p:sp>
        <p:nvSpPr>
          <p:cNvPr id="3" name="Text Placeholder 2">
            <a:extLst>
              <a:ext uri="{FF2B5EF4-FFF2-40B4-BE49-F238E27FC236}">
                <a16:creationId xmlns:a16="http://schemas.microsoft.com/office/drawing/2014/main" id="{32DAE11E-D5B1-4C4A-8942-88CE692EABBE}"/>
              </a:ext>
            </a:extLst>
          </p:cNvPr>
          <p:cNvSpPr>
            <a:spLocks noGrp="1"/>
          </p:cNvSpPr>
          <p:nvPr>
            <p:ph type="body" idx="1"/>
          </p:nvPr>
        </p:nvSpPr>
        <p:spPr>
          <a:xfrm>
            <a:off x="311700" y="1017800"/>
            <a:ext cx="8520600" cy="3339000"/>
          </a:xfrm>
        </p:spPr>
        <p:txBody>
          <a:bodyPr/>
          <a:lstStyle/>
          <a:p>
            <a:r>
              <a:rPr lang="en-GB" dirty="0">
                <a:latin typeface="Times New Roman" panose="02020603050405020304" pitchFamily="18" charset="0"/>
                <a:cs typeface="Times New Roman" panose="02020603050405020304" pitchFamily="18" charset="0"/>
              </a:rPr>
              <a:t>Clustering is a valuable tool for organizing complex data and uncovering patterns. While various algorithms offer different approaches, successful implementation depends on careful consideration of factors like feature selection and algorithm choice by comparing the silhouette score of various algorithms. </a:t>
            </a:r>
          </a:p>
          <a:p>
            <a:r>
              <a:rPr lang="en-GB" dirty="0">
                <a:latin typeface="Times New Roman" panose="02020603050405020304" pitchFamily="18" charset="0"/>
                <a:cs typeface="Times New Roman" panose="02020603050405020304" pitchFamily="18" charset="0"/>
              </a:rPr>
              <a:t>With its ability to identify relationships and anomalies, clustering facilitates better decision-making across multiple fields. </a:t>
            </a:r>
          </a:p>
          <a:p>
            <a:r>
              <a:rPr lang="en-GB" dirty="0">
                <a:latin typeface="Times New Roman" panose="02020603050405020304" pitchFamily="18" charset="0"/>
                <a:cs typeface="Times New Roman" panose="02020603050405020304" pitchFamily="18" charset="0"/>
              </a:rPr>
              <a:t>By using </a:t>
            </a:r>
            <a:r>
              <a:rPr lang="en-GB" dirty="0" err="1">
                <a:latin typeface="Times New Roman" panose="02020603050405020304" pitchFamily="18" charset="0"/>
                <a:cs typeface="Times New Roman" panose="02020603050405020304" pitchFamily="18" charset="0"/>
              </a:rPr>
              <a:t>kmeans</a:t>
            </a:r>
            <a:r>
              <a:rPr lang="en-GB" dirty="0">
                <a:latin typeface="Times New Roman" panose="02020603050405020304" pitchFamily="18" charset="0"/>
                <a:cs typeface="Times New Roman" panose="02020603050405020304" pitchFamily="18" charset="0"/>
              </a:rPr>
              <a:t> clustering we were able to identify what products the customers were interested in buying, so that the company would advertise the products to those customers</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9749984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BEA4D6-7474-48AC-A849-9EFF024E390D}"/>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5423517A-5ECC-424F-8DDD-E68D8D9BB0B8}"/>
              </a:ext>
            </a:extLst>
          </p:cNvPr>
          <p:cNvSpPr>
            <a:spLocks noGrp="1"/>
          </p:cNvSpPr>
          <p:nvPr>
            <p:ph type="body" idx="1"/>
          </p:nvPr>
        </p:nvSpPr>
        <p:spPr/>
        <p:txBody>
          <a:bodyPr/>
          <a:lstStyle/>
          <a:p>
            <a:endParaRPr lang="en-US"/>
          </a:p>
        </p:txBody>
      </p:sp>
      <p:pic>
        <p:nvPicPr>
          <p:cNvPr id="4098" name="Picture 2" descr="Thank You Images - Free Download on Freepik">
            <a:extLst>
              <a:ext uri="{FF2B5EF4-FFF2-40B4-BE49-F238E27FC236}">
                <a16:creationId xmlns:a16="http://schemas.microsoft.com/office/drawing/2014/main" id="{5057BF2E-4A75-4DC2-BE52-E50501639C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49291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61163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4"/>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r>
              <a:rPr lang="en-US" dirty="0">
                <a:latin typeface="+mj-lt"/>
              </a:rPr>
              <a:t>Business Objective</a:t>
            </a:r>
            <a:br>
              <a:rPr lang="en-US" dirty="0">
                <a:latin typeface="+mj-lt"/>
              </a:rPr>
            </a:br>
            <a:br>
              <a:rPr lang="en-US" dirty="0">
                <a:latin typeface="+mj-lt"/>
              </a:rPr>
            </a:br>
            <a:endParaRPr dirty="0">
              <a:latin typeface="+mj-lt"/>
            </a:endParaRPr>
          </a:p>
        </p:txBody>
      </p:sp>
      <p:sp>
        <p:nvSpPr>
          <p:cNvPr id="92" name="Google Shape;92;p14"/>
          <p:cNvSpPr txBox="1">
            <a:spLocks noGrp="1"/>
          </p:cNvSpPr>
          <p:nvPr>
            <p:ph type="body" idx="1"/>
          </p:nvPr>
        </p:nvSpPr>
        <p:spPr>
          <a:xfrm>
            <a:off x="254794" y="1150144"/>
            <a:ext cx="7505700" cy="2700981"/>
          </a:xfrm>
          <a:prstGeom prst="rect">
            <a:avLst/>
          </a:prstGeom>
        </p:spPr>
        <p:txBody>
          <a:bodyPr spcFirstLastPara="1" wrap="square" lIns="91425" tIns="91425" rIns="91425" bIns="91425" anchor="t" anchorCtr="0">
            <a:noAutofit/>
          </a:bodyPr>
          <a:lstStyle/>
          <a:p>
            <a:r>
              <a:rPr lang="en-US" sz="1600" dirty="0">
                <a:latin typeface="+mn-lt"/>
              </a:rPr>
              <a:t>Customer personality analysis helps a business to modify its product based on its target customers from different types of customer segments.</a:t>
            </a:r>
          </a:p>
          <a:p>
            <a:r>
              <a:rPr lang="en-US" sz="1600" dirty="0">
                <a:latin typeface="+mn-lt"/>
              </a:rPr>
              <a:t>Finding the potential customers by analyzing the behavior of them is useful to understand the targeted customers.    </a:t>
            </a:r>
          </a:p>
          <a:p>
            <a:r>
              <a:rPr lang="en-US" sz="1600" dirty="0">
                <a:latin typeface="+mn-lt"/>
              </a:rPr>
              <a:t>For example, instead of spending money to market a new product to every customer in the company’s database, a company can analyze which customer segment is most likely to buy the product and then market the product only on that particular segment.</a:t>
            </a:r>
          </a:p>
          <a:p>
            <a:pPr marL="114300" indent="0">
              <a:buNone/>
            </a:pPr>
            <a:br>
              <a:rPr lang="en-US" sz="2400" dirty="0"/>
            </a:br>
            <a:endParaRPr sz="24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ow to carry out a data science project? (Part 1) - Valkuren">
            <a:extLst>
              <a:ext uri="{FF2B5EF4-FFF2-40B4-BE49-F238E27FC236}">
                <a16:creationId xmlns:a16="http://schemas.microsoft.com/office/drawing/2014/main" id="{D7A09CB1-DEF1-419C-B3ED-5A6694082F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757238"/>
            <a:ext cx="7620000" cy="3629025"/>
          </a:xfrm>
          <a:prstGeom prst="rect">
            <a:avLst/>
          </a:prstGeom>
          <a:noFill/>
          <a:extLst>
            <a:ext uri="{909E8E84-426E-40DD-AFC4-6F175D3DCCD1}">
              <a14:hiddenFill xmlns:a14="http://schemas.microsoft.com/office/drawing/2010/main">
                <a:solidFill>
                  <a:srgbClr val="FFFFFF"/>
                </a:solidFill>
              </a14:hiddenFill>
            </a:ext>
          </a:extLst>
        </p:spPr>
      </p:pic>
      <p:sp>
        <p:nvSpPr>
          <p:cNvPr id="5" name="Google Shape;91;p14">
            <a:extLst>
              <a:ext uri="{FF2B5EF4-FFF2-40B4-BE49-F238E27FC236}">
                <a16:creationId xmlns:a16="http://schemas.microsoft.com/office/drawing/2014/main" id="{4AACEA93-F931-4767-9707-3ADFECEB7F9B}"/>
              </a:ext>
            </a:extLst>
          </p:cNvPr>
          <p:cNvSpPr txBox="1">
            <a:spLocks noGrp="1"/>
          </p:cNvSpPr>
          <p:nvPr>
            <p:ph type="title"/>
          </p:nvPr>
        </p:nvSpPr>
        <p:spPr>
          <a:xfrm>
            <a:off x="225975" y="149437"/>
            <a:ext cx="8520600" cy="607800"/>
          </a:xfrm>
          <a:prstGeom prst="rect">
            <a:avLst/>
          </a:prstGeom>
        </p:spPr>
        <p:txBody>
          <a:bodyPr spcFirstLastPara="1" wrap="square" lIns="91425" tIns="91425" rIns="91425" bIns="91425" anchor="t" anchorCtr="0">
            <a:noAutofit/>
          </a:bodyPr>
          <a:lstStyle/>
          <a:p>
            <a:r>
              <a:rPr lang="en-US" dirty="0">
                <a:latin typeface="+mj-lt"/>
              </a:rPr>
              <a:t>Steps Involved</a:t>
            </a:r>
            <a:br>
              <a:rPr lang="en-US" dirty="0">
                <a:latin typeface="+mj-lt"/>
              </a:rPr>
            </a:br>
            <a:br>
              <a:rPr lang="en-US" dirty="0">
                <a:latin typeface="+mj-lt"/>
              </a:rPr>
            </a:br>
            <a:endParaRPr dirty="0">
              <a:latin typeface="+mj-lt"/>
            </a:endParaRPr>
          </a:p>
        </p:txBody>
      </p:sp>
    </p:spTree>
    <p:extLst>
      <p:ext uri="{BB962C8B-B14F-4D97-AF65-F5344CB8AC3E}">
        <p14:creationId xmlns:p14="http://schemas.microsoft.com/office/powerpoint/2010/main" val="19888875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5"/>
          <p:cNvSpPr txBox="1">
            <a:spLocks noGrp="1"/>
          </p:cNvSpPr>
          <p:nvPr>
            <p:ph type="title"/>
          </p:nvPr>
        </p:nvSpPr>
        <p:spPr>
          <a:xfrm>
            <a:off x="61669" y="-7725"/>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latin typeface="+mj-lt"/>
              </a:rPr>
              <a:t>EDA</a:t>
            </a:r>
            <a:endParaRPr dirty="0">
              <a:latin typeface="+mj-lt"/>
            </a:endParaRPr>
          </a:p>
        </p:txBody>
      </p:sp>
      <p:sp>
        <p:nvSpPr>
          <p:cNvPr id="98" name="Google Shape;98;p15"/>
          <p:cNvSpPr txBox="1">
            <a:spLocks noGrp="1"/>
          </p:cNvSpPr>
          <p:nvPr>
            <p:ph type="body" idx="1"/>
          </p:nvPr>
        </p:nvSpPr>
        <p:spPr>
          <a:xfrm>
            <a:off x="0" y="425907"/>
            <a:ext cx="7505700" cy="3775200"/>
          </a:xfrm>
          <a:prstGeom prst="rect">
            <a:avLst/>
          </a:prstGeom>
        </p:spPr>
        <p:txBody>
          <a:bodyPr spcFirstLastPara="1" wrap="square" lIns="91425" tIns="91425" rIns="91425" bIns="91425" anchor="t" anchorCtr="0">
            <a:noAutofit/>
          </a:bodyPr>
          <a:lstStyle/>
          <a:p>
            <a:pPr marL="0" indent="0">
              <a:spcBef>
                <a:spcPts val="1600"/>
              </a:spcBef>
              <a:spcAft>
                <a:spcPts val="1600"/>
              </a:spcAft>
              <a:buNone/>
            </a:pPr>
            <a:r>
              <a:rPr lang="en-US" sz="1200" dirty="0">
                <a:latin typeface="+mn-lt"/>
              </a:rPr>
              <a:t>Exploratory Data Analysis refers to the critical process of performing initial </a:t>
            </a:r>
            <a:r>
              <a:rPr lang="en-US" sz="1200" b="1" i="1" dirty="0">
                <a:latin typeface="+mn-lt"/>
              </a:rPr>
              <a:t>investigations</a:t>
            </a:r>
            <a:r>
              <a:rPr lang="en-US" sz="1200" dirty="0">
                <a:latin typeface="+mn-lt"/>
              </a:rPr>
              <a:t> on data so as to discover </a:t>
            </a:r>
            <a:r>
              <a:rPr lang="en-US" sz="1200" b="1" i="1" dirty="0">
                <a:latin typeface="+mn-lt"/>
              </a:rPr>
              <a:t>patterns</a:t>
            </a:r>
            <a:r>
              <a:rPr lang="en-US" sz="1200" dirty="0">
                <a:latin typeface="+mn-lt"/>
              </a:rPr>
              <a:t>, to spot </a:t>
            </a:r>
            <a:r>
              <a:rPr lang="en-US" sz="1200" b="1" i="1" dirty="0">
                <a:latin typeface="+mn-lt"/>
              </a:rPr>
              <a:t>anomalies</a:t>
            </a:r>
            <a:r>
              <a:rPr lang="en-US" sz="1200" dirty="0">
                <a:latin typeface="+mn-lt"/>
              </a:rPr>
              <a:t>, to test </a:t>
            </a:r>
            <a:r>
              <a:rPr lang="en-US" sz="1200" b="1" i="1" dirty="0">
                <a:latin typeface="+mn-lt"/>
              </a:rPr>
              <a:t>hypothesis</a:t>
            </a:r>
            <a:r>
              <a:rPr lang="en-US" sz="1200" dirty="0">
                <a:latin typeface="+mn-lt"/>
              </a:rPr>
              <a:t> and to check </a:t>
            </a:r>
            <a:r>
              <a:rPr lang="en-US" sz="1200" b="1" i="1" dirty="0">
                <a:latin typeface="+mn-lt"/>
              </a:rPr>
              <a:t>assumptions</a:t>
            </a:r>
            <a:r>
              <a:rPr lang="en-US" sz="1200" dirty="0">
                <a:latin typeface="+mn-lt"/>
              </a:rPr>
              <a:t> with the help of summary statistics and graphical representations. It is a good practice to understand the data first and try to gather as many </a:t>
            </a:r>
            <a:r>
              <a:rPr lang="en-US" sz="1200" b="1" i="1" dirty="0">
                <a:latin typeface="+mn-lt"/>
              </a:rPr>
              <a:t>insights</a:t>
            </a:r>
            <a:r>
              <a:rPr lang="en-US" sz="1200" dirty="0">
                <a:latin typeface="+mn-lt"/>
              </a:rPr>
              <a:t> from it.</a:t>
            </a:r>
          </a:p>
          <a:p>
            <a:pPr marL="171450" indent="-171450">
              <a:lnSpc>
                <a:spcPct val="100000"/>
              </a:lnSpc>
              <a:spcAft>
                <a:spcPts val="1600"/>
              </a:spcAft>
              <a:buFont typeface="Wingdings" panose="05000000000000000000" pitchFamily="2" charset="2"/>
              <a:buChar char="Ø"/>
            </a:pPr>
            <a:r>
              <a:rPr lang="en-US" sz="1200" dirty="0">
                <a:latin typeface="+mn-lt"/>
              </a:rPr>
              <a:t>Identifying the most </a:t>
            </a:r>
            <a:r>
              <a:rPr lang="en-US" sz="1200" b="1" dirty="0">
                <a:latin typeface="+mn-lt"/>
              </a:rPr>
              <a:t>important variables/features </a:t>
            </a:r>
            <a:r>
              <a:rPr lang="en-US" sz="1200" dirty="0">
                <a:latin typeface="+mn-lt"/>
              </a:rPr>
              <a:t>in your dataset.</a:t>
            </a:r>
          </a:p>
          <a:p>
            <a:pPr marL="171450" indent="-171450">
              <a:lnSpc>
                <a:spcPct val="100000"/>
              </a:lnSpc>
              <a:spcAft>
                <a:spcPts val="1600"/>
              </a:spcAft>
              <a:buFont typeface="Wingdings" panose="05000000000000000000" pitchFamily="2" charset="2"/>
              <a:buChar char="Ø"/>
            </a:pPr>
            <a:r>
              <a:rPr lang="en-US" sz="1200" dirty="0">
                <a:latin typeface="+mn-lt"/>
              </a:rPr>
              <a:t>Testing a</a:t>
            </a:r>
            <a:r>
              <a:rPr lang="en-US" sz="1200" b="1" dirty="0">
                <a:latin typeface="+mn-lt"/>
              </a:rPr>
              <a:t> hypothesis </a:t>
            </a:r>
            <a:r>
              <a:rPr lang="en-US" sz="1200" dirty="0">
                <a:latin typeface="+mn-lt"/>
              </a:rPr>
              <a:t>or checking assumptions related to the dataset.</a:t>
            </a:r>
          </a:p>
          <a:p>
            <a:pPr marL="171450" indent="-171450">
              <a:lnSpc>
                <a:spcPct val="100000"/>
              </a:lnSpc>
              <a:spcAft>
                <a:spcPts val="1600"/>
              </a:spcAft>
              <a:buFont typeface="Wingdings" panose="05000000000000000000" pitchFamily="2" charset="2"/>
              <a:buChar char="Ø"/>
            </a:pPr>
            <a:r>
              <a:rPr lang="en-US" sz="1200" dirty="0">
                <a:latin typeface="+mn-lt"/>
              </a:rPr>
              <a:t>To check the </a:t>
            </a:r>
            <a:r>
              <a:rPr lang="en-US" sz="1200" b="1" dirty="0">
                <a:latin typeface="+mn-lt"/>
              </a:rPr>
              <a:t>quality of data </a:t>
            </a:r>
            <a:r>
              <a:rPr lang="en-US" sz="1200" dirty="0">
                <a:latin typeface="+mn-lt"/>
              </a:rPr>
              <a:t>for further processing and cleaning.</a:t>
            </a:r>
          </a:p>
          <a:p>
            <a:pPr marL="171450" indent="-171450">
              <a:lnSpc>
                <a:spcPct val="100000"/>
              </a:lnSpc>
              <a:spcAft>
                <a:spcPts val="1600"/>
              </a:spcAft>
              <a:buFont typeface="Wingdings" panose="05000000000000000000" pitchFamily="2" charset="2"/>
              <a:buChar char="Ø"/>
            </a:pPr>
            <a:r>
              <a:rPr lang="en-US" sz="1200" dirty="0">
                <a:latin typeface="+mn-lt"/>
              </a:rPr>
              <a:t>Deliver </a:t>
            </a:r>
            <a:r>
              <a:rPr lang="en-US" sz="1200" b="1" dirty="0">
                <a:latin typeface="+mn-lt"/>
              </a:rPr>
              <a:t>data-driven insights </a:t>
            </a:r>
            <a:r>
              <a:rPr lang="en-US" sz="1200" dirty="0">
                <a:latin typeface="+mn-lt"/>
              </a:rPr>
              <a:t>to business stakeholders.</a:t>
            </a:r>
          </a:p>
          <a:p>
            <a:pPr marL="171450" indent="-171450">
              <a:lnSpc>
                <a:spcPct val="100000"/>
              </a:lnSpc>
              <a:spcAft>
                <a:spcPts val="1600"/>
              </a:spcAft>
              <a:buFont typeface="Wingdings" panose="05000000000000000000" pitchFamily="2" charset="2"/>
              <a:buChar char="Ø"/>
            </a:pPr>
            <a:r>
              <a:rPr lang="en-US" sz="1200" dirty="0">
                <a:latin typeface="+mn-lt"/>
              </a:rPr>
              <a:t>Verify expected </a:t>
            </a:r>
            <a:r>
              <a:rPr lang="en-US" sz="1200" b="1" dirty="0">
                <a:latin typeface="+mn-lt"/>
              </a:rPr>
              <a:t>relationships</a:t>
            </a:r>
            <a:r>
              <a:rPr lang="en-US" sz="1200" dirty="0">
                <a:latin typeface="+mn-lt"/>
              </a:rPr>
              <a:t> actually exist in the data.</a:t>
            </a:r>
          </a:p>
          <a:p>
            <a:pPr marL="171450" indent="-171450">
              <a:lnSpc>
                <a:spcPct val="100000"/>
              </a:lnSpc>
              <a:spcAft>
                <a:spcPts val="1600"/>
              </a:spcAft>
              <a:buFont typeface="Wingdings" panose="05000000000000000000" pitchFamily="2" charset="2"/>
              <a:buChar char="Ø"/>
            </a:pPr>
            <a:r>
              <a:rPr lang="en-US" sz="1200" dirty="0">
                <a:latin typeface="+mn-lt"/>
              </a:rPr>
              <a:t>To find  </a:t>
            </a:r>
            <a:r>
              <a:rPr lang="en-US" sz="1200" b="1" dirty="0">
                <a:latin typeface="+mn-lt"/>
              </a:rPr>
              <a:t>unexpected structure </a:t>
            </a:r>
            <a:r>
              <a:rPr lang="en-US" sz="1200" dirty="0">
                <a:latin typeface="+mn-lt"/>
              </a:rPr>
              <a:t>or insights in the data.</a:t>
            </a:r>
            <a:endParaRPr sz="1200" dirty="0">
              <a:latin typeface="+mn-lt"/>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830FC2-073D-4D95-9E68-9CED5EB47816}"/>
              </a:ext>
            </a:extLst>
          </p:cNvPr>
          <p:cNvSpPr>
            <a:spLocks noGrp="1"/>
          </p:cNvSpPr>
          <p:nvPr>
            <p:ph type="title"/>
          </p:nvPr>
        </p:nvSpPr>
        <p:spPr>
          <a:xfrm>
            <a:off x="311700" y="-50006"/>
            <a:ext cx="7524994" cy="324856"/>
          </a:xfrm>
        </p:spPr>
        <p:txBody>
          <a:bodyPr/>
          <a:lstStyle/>
          <a:p>
            <a:r>
              <a:rPr lang="en-US" sz="2000" dirty="0">
                <a:latin typeface="+mj-lt"/>
              </a:rPr>
              <a:t>Importing libraries and data set</a:t>
            </a:r>
          </a:p>
        </p:txBody>
      </p:sp>
      <p:sp>
        <p:nvSpPr>
          <p:cNvPr id="3" name="Text Placeholder 2">
            <a:extLst>
              <a:ext uri="{FF2B5EF4-FFF2-40B4-BE49-F238E27FC236}">
                <a16:creationId xmlns:a16="http://schemas.microsoft.com/office/drawing/2014/main" id="{90A05E3E-0E86-4226-ABC9-AC0A818CAF60}"/>
              </a:ext>
            </a:extLst>
          </p:cNvPr>
          <p:cNvSpPr>
            <a:spLocks noGrp="1"/>
          </p:cNvSpPr>
          <p:nvPr>
            <p:ph type="body" idx="1"/>
          </p:nvPr>
        </p:nvSpPr>
        <p:spPr>
          <a:xfrm>
            <a:off x="218663" y="3473101"/>
            <a:ext cx="6917775" cy="299775"/>
          </a:xfrm>
        </p:spPr>
        <p:txBody>
          <a:bodyPr/>
          <a:lstStyle/>
          <a:p>
            <a:r>
              <a:rPr lang="en-US" sz="1000" dirty="0">
                <a:solidFill>
                  <a:schemeClr val="accent1">
                    <a:lumMod val="60000"/>
                    <a:lumOff val="40000"/>
                  </a:schemeClr>
                </a:solidFill>
                <a:latin typeface="+mn-lt"/>
              </a:rPr>
              <a:t>Libraries imported : Pandas, </a:t>
            </a:r>
            <a:r>
              <a:rPr lang="en-US" sz="1000" dirty="0" err="1">
                <a:solidFill>
                  <a:schemeClr val="accent1">
                    <a:lumMod val="60000"/>
                    <a:lumOff val="40000"/>
                  </a:schemeClr>
                </a:solidFill>
                <a:latin typeface="+mn-lt"/>
              </a:rPr>
              <a:t>Numpy</a:t>
            </a:r>
            <a:r>
              <a:rPr lang="en-US" sz="1000" dirty="0">
                <a:solidFill>
                  <a:schemeClr val="accent1">
                    <a:lumMod val="60000"/>
                    <a:lumOff val="40000"/>
                  </a:schemeClr>
                </a:solidFill>
                <a:latin typeface="+mn-lt"/>
              </a:rPr>
              <a:t>, Matplotlib, Seaborn and </a:t>
            </a:r>
            <a:r>
              <a:rPr lang="en-US" sz="1000" dirty="0" err="1">
                <a:solidFill>
                  <a:schemeClr val="accent1">
                    <a:lumMod val="60000"/>
                    <a:lumOff val="40000"/>
                  </a:schemeClr>
                </a:solidFill>
                <a:latin typeface="+mn-lt"/>
              </a:rPr>
              <a:t>Sklearn</a:t>
            </a:r>
            <a:endParaRPr lang="en-US" sz="1000" dirty="0">
              <a:solidFill>
                <a:schemeClr val="accent1">
                  <a:lumMod val="60000"/>
                  <a:lumOff val="40000"/>
                </a:schemeClr>
              </a:solidFill>
              <a:latin typeface="+mn-lt"/>
            </a:endParaRPr>
          </a:p>
          <a:p>
            <a:r>
              <a:rPr lang="en-US" sz="1000" dirty="0">
                <a:solidFill>
                  <a:schemeClr val="accent1">
                    <a:lumMod val="60000"/>
                    <a:lumOff val="40000"/>
                  </a:schemeClr>
                </a:solidFill>
                <a:latin typeface="+mn-lt"/>
              </a:rPr>
              <a:t>We have also used the header to filter out the warnings and ignore them</a:t>
            </a:r>
          </a:p>
          <a:p>
            <a:r>
              <a:rPr lang="en-US" sz="1000" dirty="0">
                <a:solidFill>
                  <a:schemeClr val="accent1">
                    <a:lumMod val="60000"/>
                    <a:lumOff val="40000"/>
                  </a:schemeClr>
                </a:solidFill>
                <a:latin typeface="+mn-lt"/>
              </a:rPr>
              <a:t>We have named the dataset as </a:t>
            </a:r>
            <a:r>
              <a:rPr lang="en-US" sz="1000" dirty="0" err="1">
                <a:solidFill>
                  <a:schemeClr val="accent1">
                    <a:lumMod val="60000"/>
                    <a:lumOff val="40000"/>
                  </a:schemeClr>
                </a:solidFill>
                <a:latin typeface="+mn-lt"/>
              </a:rPr>
              <a:t>ccspa_orig_data</a:t>
            </a:r>
            <a:r>
              <a:rPr lang="en-US" sz="1000" dirty="0">
                <a:solidFill>
                  <a:schemeClr val="accent1">
                    <a:lumMod val="60000"/>
                    <a:lumOff val="40000"/>
                  </a:schemeClr>
                </a:solidFill>
                <a:latin typeface="+mn-lt"/>
              </a:rPr>
              <a:t>.</a:t>
            </a:r>
          </a:p>
          <a:p>
            <a:r>
              <a:rPr lang="en-US" sz="1000" dirty="0">
                <a:solidFill>
                  <a:schemeClr val="accent1">
                    <a:lumMod val="60000"/>
                    <a:lumOff val="40000"/>
                  </a:schemeClr>
                </a:solidFill>
                <a:latin typeface="+mn-lt"/>
              </a:rPr>
              <a:t>Data has 2240 rows and 29 columns.</a:t>
            </a:r>
          </a:p>
        </p:txBody>
      </p:sp>
      <p:pic>
        <p:nvPicPr>
          <p:cNvPr id="5" name="Picture 4">
            <a:extLst>
              <a:ext uri="{FF2B5EF4-FFF2-40B4-BE49-F238E27FC236}">
                <a16:creationId xmlns:a16="http://schemas.microsoft.com/office/drawing/2014/main" id="{042E7ECC-8E98-4EE1-9152-8BB0271E4483}"/>
              </a:ext>
            </a:extLst>
          </p:cNvPr>
          <p:cNvPicPr>
            <a:picLocks noChangeAspect="1"/>
          </p:cNvPicPr>
          <p:nvPr/>
        </p:nvPicPr>
        <p:blipFill rotWithShape="1">
          <a:blip r:embed="rId2"/>
          <a:srcRect t="52880" b="12117"/>
          <a:stretch/>
        </p:blipFill>
        <p:spPr>
          <a:xfrm>
            <a:off x="0" y="388800"/>
            <a:ext cx="8284491" cy="1281600"/>
          </a:xfrm>
          <a:prstGeom prst="rect">
            <a:avLst/>
          </a:prstGeom>
        </p:spPr>
      </p:pic>
      <p:pic>
        <p:nvPicPr>
          <p:cNvPr id="6" name="Picture 5">
            <a:extLst>
              <a:ext uri="{FF2B5EF4-FFF2-40B4-BE49-F238E27FC236}">
                <a16:creationId xmlns:a16="http://schemas.microsoft.com/office/drawing/2014/main" id="{5B70AAC4-90FB-4BB2-A236-A66631403B79}"/>
              </a:ext>
            </a:extLst>
          </p:cNvPr>
          <p:cNvPicPr>
            <a:picLocks noChangeAspect="1"/>
          </p:cNvPicPr>
          <p:nvPr/>
        </p:nvPicPr>
        <p:blipFill rotWithShape="1">
          <a:blip r:embed="rId2"/>
          <a:srcRect t="89456" r="73608" b="318"/>
          <a:stretch/>
        </p:blipFill>
        <p:spPr>
          <a:xfrm>
            <a:off x="2047171" y="2082150"/>
            <a:ext cx="4070645" cy="697050"/>
          </a:xfrm>
          <a:prstGeom prst="rect">
            <a:avLst/>
          </a:prstGeom>
        </p:spPr>
      </p:pic>
    </p:spTree>
    <p:extLst>
      <p:ext uri="{BB962C8B-B14F-4D97-AF65-F5344CB8AC3E}">
        <p14:creationId xmlns:p14="http://schemas.microsoft.com/office/powerpoint/2010/main" val="23380142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C5A43-95E3-4F13-9FF9-17149A38E42E}"/>
              </a:ext>
            </a:extLst>
          </p:cNvPr>
          <p:cNvSpPr>
            <a:spLocks noGrp="1"/>
          </p:cNvSpPr>
          <p:nvPr>
            <p:ph type="title"/>
          </p:nvPr>
        </p:nvSpPr>
        <p:spPr>
          <a:xfrm>
            <a:off x="168825" y="-35719"/>
            <a:ext cx="6181969" cy="254050"/>
          </a:xfrm>
        </p:spPr>
        <p:txBody>
          <a:bodyPr/>
          <a:lstStyle/>
          <a:p>
            <a:r>
              <a:rPr lang="en-US" sz="2000" dirty="0">
                <a:latin typeface="+mj-lt"/>
              </a:rPr>
              <a:t>Descriptive analysis of the data</a:t>
            </a:r>
          </a:p>
        </p:txBody>
      </p:sp>
      <p:sp>
        <p:nvSpPr>
          <p:cNvPr id="3" name="Text Placeholder 2">
            <a:extLst>
              <a:ext uri="{FF2B5EF4-FFF2-40B4-BE49-F238E27FC236}">
                <a16:creationId xmlns:a16="http://schemas.microsoft.com/office/drawing/2014/main" id="{7574E036-803D-497D-8171-BDD5302DAC27}"/>
              </a:ext>
            </a:extLst>
          </p:cNvPr>
          <p:cNvSpPr>
            <a:spLocks noGrp="1"/>
          </p:cNvSpPr>
          <p:nvPr>
            <p:ph type="body" idx="1"/>
          </p:nvPr>
        </p:nvSpPr>
        <p:spPr>
          <a:xfrm>
            <a:off x="311700" y="3864769"/>
            <a:ext cx="6874913" cy="704106"/>
          </a:xfrm>
        </p:spPr>
        <p:txBody>
          <a:bodyPr/>
          <a:lstStyle/>
          <a:p>
            <a:r>
              <a:rPr lang="en-US" sz="1000" dirty="0">
                <a:solidFill>
                  <a:schemeClr val="accent1">
                    <a:lumMod val="60000"/>
                    <a:lumOff val="40000"/>
                  </a:schemeClr>
                </a:solidFill>
                <a:latin typeface="+mn-lt"/>
              </a:rPr>
              <a:t>Count, Mean, Standard Deviation, minimum &amp; maximum values and the quantiles of the data are calculated</a:t>
            </a:r>
          </a:p>
          <a:p>
            <a:r>
              <a:rPr lang="en-US" sz="1000" dirty="0">
                <a:solidFill>
                  <a:schemeClr val="accent1">
                    <a:lumMod val="60000"/>
                    <a:lumOff val="40000"/>
                  </a:schemeClr>
                </a:solidFill>
                <a:latin typeface="+mn-lt"/>
              </a:rPr>
              <a:t>No null values identified in the dataset</a:t>
            </a:r>
          </a:p>
          <a:p>
            <a:r>
              <a:rPr lang="en-US" sz="1000" dirty="0">
                <a:solidFill>
                  <a:schemeClr val="accent1">
                    <a:lumMod val="60000"/>
                    <a:lumOff val="40000"/>
                  </a:schemeClr>
                </a:solidFill>
                <a:latin typeface="+mn-lt"/>
              </a:rPr>
              <a:t>We also checked all the datatypes of the columns </a:t>
            </a:r>
          </a:p>
          <a:p>
            <a:endParaRPr lang="en-US" sz="1000" dirty="0"/>
          </a:p>
        </p:txBody>
      </p:sp>
      <p:pic>
        <p:nvPicPr>
          <p:cNvPr id="5" name="Picture 4">
            <a:extLst>
              <a:ext uri="{FF2B5EF4-FFF2-40B4-BE49-F238E27FC236}">
                <a16:creationId xmlns:a16="http://schemas.microsoft.com/office/drawing/2014/main" id="{2DE095F8-75F5-4536-A75B-1079B2BC7121}"/>
              </a:ext>
            </a:extLst>
          </p:cNvPr>
          <p:cNvPicPr>
            <a:picLocks noChangeAspect="1"/>
          </p:cNvPicPr>
          <p:nvPr/>
        </p:nvPicPr>
        <p:blipFill rotWithShape="1">
          <a:blip r:embed="rId2"/>
          <a:srcRect t="6641" b="54164"/>
          <a:stretch/>
        </p:blipFill>
        <p:spPr>
          <a:xfrm>
            <a:off x="755847" y="574625"/>
            <a:ext cx="7632306" cy="1209600"/>
          </a:xfrm>
          <a:prstGeom prst="rect">
            <a:avLst/>
          </a:prstGeom>
        </p:spPr>
      </p:pic>
      <p:pic>
        <p:nvPicPr>
          <p:cNvPr id="6" name="Picture 5">
            <a:extLst>
              <a:ext uri="{FF2B5EF4-FFF2-40B4-BE49-F238E27FC236}">
                <a16:creationId xmlns:a16="http://schemas.microsoft.com/office/drawing/2014/main" id="{9911B192-E6CB-415A-A1FA-606F6202F21A}"/>
              </a:ext>
            </a:extLst>
          </p:cNvPr>
          <p:cNvPicPr>
            <a:picLocks noChangeAspect="1"/>
          </p:cNvPicPr>
          <p:nvPr/>
        </p:nvPicPr>
        <p:blipFill rotWithShape="1">
          <a:blip r:embed="rId2"/>
          <a:srcRect l="8354" t="60805" r="50516"/>
          <a:stretch/>
        </p:blipFill>
        <p:spPr>
          <a:xfrm>
            <a:off x="2610000" y="1915056"/>
            <a:ext cx="3924000" cy="1512000"/>
          </a:xfrm>
          <a:prstGeom prst="rect">
            <a:avLst/>
          </a:prstGeom>
        </p:spPr>
      </p:pic>
    </p:spTree>
    <p:extLst>
      <p:ext uri="{BB962C8B-B14F-4D97-AF65-F5344CB8AC3E}">
        <p14:creationId xmlns:p14="http://schemas.microsoft.com/office/powerpoint/2010/main" val="35273317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0036CC-C76C-49F8-BD95-593AA5F044DD}"/>
              </a:ext>
            </a:extLst>
          </p:cNvPr>
          <p:cNvSpPr>
            <a:spLocks noGrp="1"/>
          </p:cNvSpPr>
          <p:nvPr>
            <p:ph type="title"/>
          </p:nvPr>
        </p:nvSpPr>
        <p:spPr>
          <a:xfrm>
            <a:off x="235743" y="-33175"/>
            <a:ext cx="8520600" cy="607800"/>
          </a:xfrm>
        </p:spPr>
        <p:txBody>
          <a:bodyPr/>
          <a:lstStyle/>
          <a:p>
            <a:r>
              <a:rPr lang="en-US" sz="2000" dirty="0">
                <a:latin typeface="+mj-lt"/>
              </a:rPr>
              <a:t>Checking for missing values</a:t>
            </a:r>
          </a:p>
        </p:txBody>
      </p:sp>
      <p:sp>
        <p:nvSpPr>
          <p:cNvPr id="3" name="Text Placeholder 2">
            <a:extLst>
              <a:ext uri="{FF2B5EF4-FFF2-40B4-BE49-F238E27FC236}">
                <a16:creationId xmlns:a16="http://schemas.microsoft.com/office/drawing/2014/main" id="{177EB3AC-AAD3-4543-B7AD-475FC872C2C6}"/>
              </a:ext>
            </a:extLst>
          </p:cNvPr>
          <p:cNvSpPr>
            <a:spLocks noGrp="1"/>
          </p:cNvSpPr>
          <p:nvPr>
            <p:ph type="body" idx="1"/>
          </p:nvPr>
        </p:nvSpPr>
        <p:spPr>
          <a:xfrm>
            <a:off x="235743" y="4376313"/>
            <a:ext cx="6160538" cy="192562"/>
          </a:xfrm>
        </p:spPr>
        <p:txBody>
          <a:bodyPr/>
          <a:lstStyle/>
          <a:p>
            <a:r>
              <a:rPr lang="en-US" sz="1000" dirty="0">
                <a:solidFill>
                  <a:schemeClr val="accent1">
                    <a:lumMod val="60000"/>
                    <a:lumOff val="40000"/>
                  </a:schemeClr>
                </a:solidFill>
                <a:latin typeface="+mn-lt"/>
              </a:rPr>
              <a:t>The result shows that there are 24 missing values in the income column which has to be dropped from the dataset by filling it with zero</a:t>
            </a:r>
          </a:p>
          <a:p>
            <a:endParaRPr lang="en-US" sz="1000" dirty="0"/>
          </a:p>
        </p:txBody>
      </p:sp>
      <p:pic>
        <p:nvPicPr>
          <p:cNvPr id="5" name="Picture 4">
            <a:extLst>
              <a:ext uri="{FF2B5EF4-FFF2-40B4-BE49-F238E27FC236}">
                <a16:creationId xmlns:a16="http://schemas.microsoft.com/office/drawing/2014/main" id="{E63153E8-7767-47C0-BCEA-A373713DA309}"/>
              </a:ext>
            </a:extLst>
          </p:cNvPr>
          <p:cNvPicPr>
            <a:picLocks noChangeAspect="1"/>
          </p:cNvPicPr>
          <p:nvPr/>
        </p:nvPicPr>
        <p:blipFill>
          <a:blip r:embed="rId2"/>
          <a:stretch>
            <a:fillRect/>
          </a:stretch>
        </p:blipFill>
        <p:spPr>
          <a:xfrm>
            <a:off x="235743" y="378619"/>
            <a:ext cx="7643813" cy="3997694"/>
          </a:xfrm>
          <a:prstGeom prst="rect">
            <a:avLst/>
          </a:prstGeom>
        </p:spPr>
      </p:pic>
    </p:spTree>
    <p:extLst>
      <p:ext uri="{BB962C8B-B14F-4D97-AF65-F5344CB8AC3E}">
        <p14:creationId xmlns:p14="http://schemas.microsoft.com/office/powerpoint/2010/main" val="21822495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F39483-22C7-4CA3-B7AF-03928A72379B}"/>
              </a:ext>
            </a:extLst>
          </p:cNvPr>
          <p:cNvSpPr>
            <a:spLocks noGrp="1"/>
          </p:cNvSpPr>
          <p:nvPr>
            <p:ph type="title"/>
          </p:nvPr>
        </p:nvSpPr>
        <p:spPr>
          <a:xfrm>
            <a:off x="311700" y="1609363"/>
            <a:ext cx="8520600" cy="607800"/>
          </a:xfrm>
        </p:spPr>
        <p:txBody>
          <a:bodyPr/>
          <a:lstStyle/>
          <a:p>
            <a:pPr algn="ctr"/>
            <a:r>
              <a:rPr lang="en-US" sz="4800" dirty="0">
                <a:latin typeface="+mj-lt"/>
              </a:rPr>
              <a:t>Visualization</a:t>
            </a:r>
            <a:r>
              <a:rPr lang="en-US" sz="2000" dirty="0"/>
              <a:t> </a:t>
            </a:r>
          </a:p>
        </p:txBody>
      </p:sp>
    </p:spTree>
    <p:extLst>
      <p:ext uri="{BB962C8B-B14F-4D97-AF65-F5344CB8AC3E}">
        <p14:creationId xmlns:p14="http://schemas.microsoft.com/office/powerpoint/2010/main" val="3357913539"/>
      </p:ext>
    </p:extLst>
  </p:cSld>
  <p:clrMapOvr>
    <a:masterClrMapping/>
  </p:clrMapOvr>
</p:sld>
</file>

<file path=ppt/theme/theme1.xml><?xml version="1.0" encoding="utf-8"?>
<a:theme xmlns:a="http://schemas.openxmlformats.org/drawingml/2006/main" name="Geometric">
  <a:themeElements>
    <a:clrScheme name="Geometric">
      <a:dk1>
        <a:srgbClr val="2A3990"/>
      </a:dk1>
      <a:lt1>
        <a:srgbClr val="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TM04033927[[fn=Main Event]]</Template>
  <TotalTime>2964</TotalTime>
  <Words>1024</Words>
  <Application>Microsoft Office PowerPoint</Application>
  <PresentationFormat>On-screen Show (16:9)</PresentationFormat>
  <Paragraphs>102</Paragraphs>
  <Slides>28</Slides>
  <Notes>11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28</vt:i4>
      </vt:variant>
    </vt:vector>
  </HeadingPairs>
  <TitlesOfParts>
    <vt:vector size="34" baseType="lpstr">
      <vt:lpstr>Times New Roman</vt:lpstr>
      <vt:lpstr>Helvetica Neue</vt:lpstr>
      <vt:lpstr>Wingdings</vt:lpstr>
      <vt:lpstr>Arial</vt:lpstr>
      <vt:lpstr>Roboto</vt:lpstr>
      <vt:lpstr>Geometric</vt:lpstr>
      <vt:lpstr>  CUSTOMER PERSONALITY ANALYSIS</vt:lpstr>
      <vt:lpstr>Group Members</vt:lpstr>
      <vt:lpstr>Business Objective  </vt:lpstr>
      <vt:lpstr>Steps Involved  </vt:lpstr>
      <vt:lpstr>EDA</vt:lpstr>
      <vt:lpstr>Importing libraries and data set</vt:lpstr>
      <vt:lpstr>Descriptive analysis of the data</vt:lpstr>
      <vt:lpstr>Checking for missing values</vt:lpstr>
      <vt:lpstr>Visualization </vt:lpstr>
      <vt:lpstr> </vt:lpstr>
      <vt:lpstr>Analyzing the data </vt:lpstr>
      <vt:lpstr>Label Encoding </vt:lpstr>
      <vt:lpstr>Plotting Heatmap and scatter plot to check the correlation between variables</vt:lpstr>
      <vt:lpstr>Automated Exploratory Data Analysis (EDA) </vt:lpstr>
      <vt:lpstr>DIMENSIONAL REDUCTION TECHNIQUE</vt:lpstr>
      <vt:lpstr>PowerPoint Presentation</vt:lpstr>
      <vt:lpstr>SCATTER PLOT FOR HIERACHICAL CLUSTERING</vt:lpstr>
      <vt:lpstr>SCATTER PLOT FOR KMEANS CLUSTERING</vt:lpstr>
      <vt:lpstr>3. DBSCAN CLUSTERING </vt:lpstr>
      <vt:lpstr>Silhouette Score</vt:lpstr>
      <vt:lpstr>Prediction on KMEANS</vt:lpstr>
      <vt:lpstr>Pickling the data and predicting</vt:lpstr>
      <vt:lpstr>DEPLOYMENT</vt:lpstr>
      <vt:lpstr>PREDICTION PAGE</vt:lpstr>
      <vt:lpstr>VISUALISATION PAGE</vt:lpstr>
      <vt:lpstr>CHALLENGES FACED</vt:lpstr>
      <vt:lpstr>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EXPLOLATORY DATA ANALYSIS</dc:title>
  <dc:creator>pc</dc:creator>
  <cp:lastModifiedBy>Clive Andrews</cp:lastModifiedBy>
  <cp:revision>92</cp:revision>
  <dcterms:modified xsi:type="dcterms:W3CDTF">2024-03-12T11:42:15Z</dcterms:modified>
</cp:coreProperties>
</file>